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xml" ContentType="application/inkml+xml"/>
  <Override PartName="/ppt/ink/ink5.xml" ContentType="application/inkml+xml"/>
  <Override PartName="/ppt/notesSlides/notesSlide21.xml" ContentType="application/vnd.openxmlformats-officedocument.presentationml.notesSlide+xml"/>
  <Override PartName="/ppt/ink/ink6.xml" ContentType="application/inkml+xml"/>
  <Override PartName="/ppt/ink/ink7.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9"/>
  </p:notesMasterIdLst>
  <p:sldIdLst>
    <p:sldId id="256" r:id="rId3"/>
    <p:sldId id="257" r:id="rId4"/>
    <p:sldId id="258" r:id="rId5"/>
    <p:sldId id="259" r:id="rId6"/>
    <p:sldId id="260" r:id="rId7"/>
    <p:sldId id="261" r:id="rId8"/>
    <p:sldId id="262" r:id="rId9"/>
    <p:sldId id="277" r:id="rId10"/>
    <p:sldId id="278" r:id="rId11"/>
    <p:sldId id="263" r:id="rId12"/>
    <p:sldId id="264" r:id="rId13"/>
    <p:sldId id="266" r:id="rId14"/>
    <p:sldId id="267" r:id="rId15"/>
    <p:sldId id="268" r:id="rId16"/>
    <p:sldId id="269" r:id="rId17"/>
    <p:sldId id="270" r:id="rId18"/>
    <p:sldId id="271" r:id="rId19"/>
    <p:sldId id="280" r:id="rId20"/>
    <p:sldId id="286" r:id="rId21"/>
    <p:sldId id="281" r:id="rId22"/>
    <p:sldId id="282" r:id="rId23"/>
    <p:sldId id="283" r:id="rId24"/>
    <p:sldId id="284" r:id="rId25"/>
    <p:sldId id="285" r:id="rId26"/>
    <p:sldId id="287" r:id="rId27"/>
    <p:sldId id="276"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Trebuchet MS" panose="020B070302020209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A3wAZvfladEETG4F32ZgDkiqFj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3"/>
    <p:restoredTop sz="76520"/>
  </p:normalViewPr>
  <p:slideViewPr>
    <p:cSldViewPr snapToGrid="0" snapToObjects="1">
      <p:cViewPr varScale="1">
        <p:scale>
          <a:sx n="118" d="100"/>
          <a:sy n="118" d="100"/>
        </p:scale>
        <p:origin x="14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46" Type="http://customschemas.google.com/relationships/presentationmetadata" Target="meta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3T22:39:16.5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0 109,'63'-6,"15"-3,-10 2,20-2,-32 3,2 1,-2 0,2 0,12-1,2 1,-4 2,-1 0,0 0,0 1,-2 2,-1 0,-5 1,-2 1,1 0,-2 1,-3-1,0 1,3 0,-1-1,0 1,-1-1,2-2,0 0,0 2,0 0,-2-1,0-1,-1 1,-1 0,-1 0,0-2,-1 0,1 0,0 1,0-1,45-3,-9 3,-12-3,-5 2,4-3,-3 0,-1 3,-8-2,-3 3,-7-3,0 4,-3-2,2 2,5-2,6-1,3 1,-2-2,-5 3,-7-1,3 2,5 0,6 0,0 0,5 2,-5-1,5 1,0-2,-1 0,5-2,3 1,1-5,4 5,-16-5,-2 5,-11-1,1 2,-3 0,2 2,9-1,3 1,6-2,-11 0,-2 0,-4 0,3 0,10 2,-2-2,8 2,0 0,1-1,-8 1,-9-2,-12 0,-9 1,0 0,-7 1,-4-2,-1 0,-7 0,-1 0,5 0,-6 0,12 0,-2 0,2 0,-3 0,-3 0,-6 0,1 0,2 0,9 0,-4 0,9 0,-17 0,5 0,-8-2,4 2,3-2,3 2,-2 0,-1 0,-6 0,3 0,0 0,13 0,6 0,9 0,-3 2,-7-2,-12 2,-10-2,2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3T22:39:28.6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6T07:07:28.8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13,'53'-4,"0"1,44-2,-26 4,5 2,1-1,4 0,-14 0,5 0,0 0,5 0,2 0,0 0,5 0,1 0,0 0,1 0,0 0,-4 0,12 0,-1 0,-21 0,3 0,-5 0,12 0,-1 0,15 0,0 0,-8 0,-4 0,-7 0,-3 0,-6 0,-2 0,-5 0,-2 0,0 0,-2 0,-5 0,-1 0,0 0,0 0,38 0,-2 0,-1 0,-19 0,17 0,-21 0,0 7,9-5,-20 5,9-7,-11 0,0 0,-1 0,1 0,-9 0,6 0,-6 0,9 0,0 0,-10 0,8 0,-8 0,10 0,-9 0,6 0,-6 0,31 0,-6 9,8-7,-13 6,-20-8,6 0,-6 7,0-5,-3 5,-9-7,0 0,1 0,-1 0,-7 0,5 0,-12 0,5 0,-8 0,14 7,-3-5,5 4,-1-6,-5 0,7 0,-7 0,6 0,-14 0,14 0,-14 0,13 0,-5 0,8 0,-1 0,0 0,0 0,0 0,-7 0,6 0,-7 0,1 0,-2 0,-7 0,6 0,-5 0,4 0,0 0,-5 0,5 0,-2 0,-2 0,3 0,1 0,-4 0,4 0,-2 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3T22:43:17.9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31,'99'0,"-48"-1,3 0,6-1,3 1,8-1,2-1,12 0,2 1,4 1,1-1,0 1,-1 0,2 1,-3 0,-8 1,-4 0,-10 0,-3 0,-5 1,-3-1,38 1,-43-2,1 0,46 0,-47-1,1 2,2 0,1 0,4-1,1 0,-2 1,1 0,-1 0,-1 0,-5-1,-1 0,-1 0,0 0,0 0,0 0,-1-1,0 0,49-1,-5 2,-6-2,-3 2,-10 0,-4 0,-4 0,0 0,5-2,-2 0,-3-2,-3 2,-1-2,7 4,0-2,4 2,-2 0,3 0,-5-2,1 2,-2-2,6 2,5 0,10 0,2 2,4-1,1 0,-6-1,-12 0,-17 0,-19 0,-9 0,-12 0,8 0,-8 0,6 0,-7 0,-1 0,-4 0,2 0,4 0,7 0,3 0,3 0,-2 0,0 0,0 0,-1 0,0 0,0 0,3 0,0 0,2 0,-1 0,0 0,-2 0,-1 0,-2 0,-4 0,1 0,-5 0,-1 0,-5 0,-3 0,4 0,-4 0,4 0,-3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6T07:08:42.0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0,'65'0,"1"0,-1 0,2 0,15 0,4 0,8 0,8 0,-25 0,7 0,1 0,-3 0,11 0,-2 0,2 0,-7 0,4 0,-1 0,-6 0,-3 0,-5 0,5 0,3 0,7 0,-1 0,-9 0,16 0,-1 0,2 0,7 0,-12 0,-19 0,-6 0,10 0,0 0,0 0,-3 0,-13 0,-2 0,0 0,-2 0,33 0,-3 0,-13 0,-11 0,-2 0,-1 0,-7 0,8 0,-12 0,1 0,0 0,11 0,-9 0,9 0,-1 0,-7 0,7 0,1 0,-8 0,7 0,1 0,-9 0,9 0,-20 0,6 0,-6 0,-1 0,-1 0,-1 0,-6 0,15 0,-15 0,15 0,-15 0,6 0,-9 0,0 0,1 0,-1 0,9 0,-6 0,6 0,-9 0,13 0,0 0,-5 0,0 0,-16 0,1 0,-2 0,-7 0,6 0,-5 0,4 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3T22:43:25.74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32,'63'-5,"16"2,18 1,-40 2,2 0,5 0,0 0,-3 0,-1 0,-7-1,-3 0,36 1,-14-2,-13 2,-2-2,-12 2,1-2,-10 2,3-2,-2 2,1-3,0 3,6-2,4 2,11 0,0 0,2 0,-12 0,-9-1,-12-1,-11 0,-7 1,11 1,2 1,19 0,-6 2,-5-3,-16 1,-6-1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03T22:43:27.4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24,'53'-4,"12"0,0 3,20-1,4 2,4 0,-2 0,0 0,-1 2,3-1,-39 0,0-1,-2-1,1 0,4 1,0 0,-5-2,-2 0,37 0,-18-2,-17 2,-10 0,0 2,2 0,1 0,-3 0,-2 0,-7 0,-9 0,-1 0,-6 0,8 0,1 0,5 0,-1 0,-5 0,-5 0,-2 0,2 0,2 0,5 0,-3 0,2 0,-8 2,2-2,-4 1,6-1,0 0,5 0,-3 0,1 0,-5 0,2 0,0 0,5-1,4 0,1 0,-4 1,-7 0,-4 0,-4 1,6-1,1 3,8-3,2 2,-2-2,-3 0,-9 0,-4 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a8c7b61f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p:txBody>
      </p:sp>
      <p:sp>
        <p:nvSpPr>
          <p:cNvPr id="260" name="Google Shape;260;g7a8c7b61f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a8c7b61f3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
        <p:nvSpPr>
          <p:cNvPr id="273" name="Google Shape;273;g7a8c7b61f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Top 3 topics among reviews are food, location and staff</a:t>
            </a:r>
            <a:endParaRPr/>
          </a:p>
        </p:txBody>
      </p:sp>
      <p:sp>
        <p:nvSpPr>
          <p:cNvPr id="309" name="Google Shape;30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Different type of restaurants share the same trends. People talks more about food, location and staff of this restaurant rather than their atmosphere or affordability. In addition, we can see American style restaurants are the most popular one, with the most discussion and number as well.</a:t>
            </a:r>
            <a:endParaRPr dirty="0"/>
          </a:p>
        </p:txBody>
      </p:sp>
      <p:sp>
        <p:nvSpPr>
          <p:cNvPr id="317" name="Google Shape;31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 name="Google Shape;33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1" name="Google Shape;34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9" name="Google Shape;34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869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802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a8c7b61f3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ltLang="zh-CN" dirty="0">
                <a:solidFill>
                  <a:schemeClr val="dk1"/>
                </a:solidFill>
              </a:rPr>
              <a:t>The</a:t>
            </a:r>
            <a:r>
              <a:rPr lang="en-US" dirty="0">
                <a:solidFill>
                  <a:schemeClr val="dk1"/>
                </a:solidFill>
              </a:rPr>
              <a:t> presentation is divided into 6 parts. </a:t>
            </a:r>
            <a:r>
              <a:rPr lang="en-US" altLang="zh-CN" dirty="0">
                <a:solidFill>
                  <a:schemeClr val="dk1"/>
                </a:solidFill>
              </a:rPr>
              <a:t>I</a:t>
            </a:r>
            <a:r>
              <a:rPr lang="en-US" dirty="0">
                <a:solidFill>
                  <a:schemeClr val="dk1"/>
                </a:solidFill>
              </a:rPr>
              <a:t> will go through them one by one.</a:t>
            </a:r>
            <a:endParaRPr dirty="0">
              <a:solidFill>
                <a:schemeClr val="dk1"/>
              </a:solidFill>
            </a:endParaRPr>
          </a:p>
        </p:txBody>
      </p:sp>
      <p:sp>
        <p:nvSpPr>
          <p:cNvPr id="164" name="Google Shape;164;g7a8c7b61f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5615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364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592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41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709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2648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altLang="zh-CN" dirty="0"/>
              <a:t>The</a:t>
            </a:r>
            <a:r>
              <a:rPr lang="zh-CN" altLang="en-US" dirty="0"/>
              <a:t> </a:t>
            </a:r>
            <a:r>
              <a:rPr lang="en-US" dirty="0"/>
              <a:t>objective of this project is to inform business owners of actionable insights from customer reviews. Also, </a:t>
            </a:r>
            <a:r>
              <a:rPr lang="en-US" altLang="zh-CN" dirty="0"/>
              <a:t>I</a:t>
            </a:r>
            <a:r>
              <a:rPr lang="en-US" dirty="0"/>
              <a:t> give each review multi labels so that Yelp users could easily query those reviews by topics they are interested in. </a:t>
            </a:r>
            <a:endParaRPr dirty="0"/>
          </a:p>
          <a:p>
            <a:pPr marL="0" lvl="0" indent="0" algn="l" rtl="0">
              <a:lnSpc>
                <a:spcPct val="100000"/>
              </a:lnSpc>
              <a:spcBef>
                <a:spcPts val="0"/>
              </a:spcBef>
              <a:spcAft>
                <a:spcPts val="0"/>
              </a:spcAft>
              <a:buSzPts val="1100"/>
              <a:buNone/>
            </a:pPr>
            <a:endParaRPr dirty="0"/>
          </a:p>
        </p:txBody>
      </p:sp>
      <p:sp>
        <p:nvSpPr>
          <p:cNvPr id="171" name="Google Shape;1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solidFill>
                  <a:schemeClr val="dk1"/>
                </a:solidFill>
              </a:rPr>
              <a:t>The dataset was originated from the online Yelp Dataset. </a:t>
            </a:r>
            <a:r>
              <a:rPr lang="en-US" altLang="zh-CN" dirty="0">
                <a:solidFill>
                  <a:schemeClr val="dk1"/>
                </a:solidFill>
              </a:rPr>
              <a:t>I</a:t>
            </a:r>
            <a:r>
              <a:rPr lang="en-US" dirty="0">
                <a:solidFill>
                  <a:schemeClr val="dk1"/>
                </a:solidFill>
              </a:rPr>
              <a:t> </a:t>
            </a:r>
            <a:r>
              <a:rPr lang="en-US" dirty="0" err="1">
                <a:solidFill>
                  <a:schemeClr val="dk1"/>
                </a:solidFill>
              </a:rPr>
              <a:t>wanna</a:t>
            </a:r>
            <a:r>
              <a:rPr lang="en-US" dirty="0">
                <a:solidFill>
                  <a:schemeClr val="dk1"/>
                </a:solidFill>
              </a:rPr>
              <a:t> focus on all reviews for restaurant in Phoenix. Therefore, </a:t>
            </a:r>
            <a:r>
              <a:rPr lang="en-US" altLang="zh-CN" dirty="0">
                <a:solidFill>
                  <a:schemeClr val="dk1"/>
                </a:solidFill>
              </a:rPr>
              <a:t>I</a:t>
            </a:r>
            <a:r>
              <a:rPr lang="en-US" dirty="0">
                <a:solidFill>
                  <a:schemeClr val="dk1"/>
                </a:solidFill>
              </a:rPr>
              <a:t> got 70,000 reviews text from around 4000 restaurants in JSON format.</a:t>
            </a:r>
            <a:endParaRPr dirty="0"/>
          </a:p>
        </p:txBody>
      </p:sp>
      <p:sp>
        <p:nvSpPr>
          <p:cNvPr id="180" name="Google Shape;1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Let’s have quick overview of our dataset. </a:t>
            </a:r>
            <a:r>
              <a:rPr lang="en-US" altLang="zh-CN" dirty="0">
                <a:solidFill>
                  <a:schemeClr val="dk1"/>
                </a:solidFill>
              </a:rPr>
              <a:t>I</a:t>
            </a:r>
            <a:r>
              <a:rPr lang="en-US" dirty="0">
                <a:solidFill>
                  <a:schemeClr val="dk1"/>
                </a:solidFill>
              </a:rPr>
              <a:t> count the number of reviews by star</a:t>
            </a:r>
            <a:r>
              <a:rPr lang="zh-CN" altLang="en-US" dirty="0">
                <a:solidFill>
                  <a:schemeClr val="dk1"/>
                </a:solidFill>
              </a:rPr>
              <a:t> </a:t>
            </a:r>
            <a:r>
              <a:rPr lang="en-US" altLang="zh-CN" dirty="0">
                <a:solidFill>
                  <a:schemeClr val="dk1"/>
                </a:solidFill>
              </a:rPr>
              <a:t>and</a:t>
            </a:r>
            <a:r>
              <a:rPr lang="zh-CN" altLang="en-US" dirty="0">
                <a:solidFill>
                  <a:schemeClr val="dk1"/>
                </a:solidFill>
              </a:rPr>
              <a:t> </a:t>
            </a:r>
            <a:r>
              <a:rPr lang="en-US" dirty="0">
                <a:solidFill>
                  <a:schemeClr val="dk1"/>
                </a:solidFill>
              </a:rPr>
              <a:t>found over half of reviews give 5 stars rating. Looks like people are pretty satisfied with their restaurant experience.</a:t>
            </a:r>
            <a:endParaRPr dirty="0">
              <a:solidFill>
                <a:schemeClr val="dk1"/>
              </a:solidFill>
            </a:endParaRPr>
          </a:p>
        </p:txBody>
      </p:sp>
      <p:sp>
        <p:nvSpPr>
          <p:cNvPr id="194" name="Google Shape;1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solidFill>
                  <a:schemeClr val="dk1"/>
                </a:solidFill>
              </a:rPr>
              <a:t>Next, </a:t>
            </a:r>
            <a:r>
              <a:rPr lang="en-US" altLang="zh-CN" dirty="0">
                <a:solidFill>
                  <a:schemeClr val="dk1"/>
                </a:solidFill>
              </a:rPr>
              <a:t>I</a:t>
            </a:r>
            <a:r>
              <a:rPr lang="en-US" dirty="0">
                <a:solidFill>
                  <a:schemeClr val="dk1"/>
                </a:solidFill>
              </a:rPr>
              <a:t> calculated the average text length by stars. </a:t>
            </a:r>
            <a:r>
              <a:rPr lang="en-US" altLang="zh-CN" dirty="0">
                <a:solidFill>
                  <a:schemeClr val="dk1"/>
                </a:solidFill>
              </a:rPr>
              <a:t>I</a:t>
            </a:r>
            <a:r>
              <a:rPr lang="en-US" dirty="0">
                <a:solidFill>
                  <a:schemeClr val="dk1"/>
                </a:solidFill>
              </a:rPr>
              <a:t> found those reviews with low rating tend to be longer. It make sense that angry customers have more to complain.</a:t>
            </a:r>
            <a:endParaRPr dirty="0">
              <a:solidFill>
                <a:schemeClr val="dk1"/>
              </a:solidFill>
            </a:endParaRPr>
          </a:p>
        </p:txBody>
      </p:sp>
      <p:sp>
        <p:nvSpPr>
          <p:cNvPr id="202" name="Google Shape;20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0c4b4b108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70c4b4b10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0c4b4b108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g70c4b4b108_0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0610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7308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g70c4b4b108_0_161"/>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g70c4b4b108_0_161"/>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 name="Google Shape;89;g70c4b4b108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g70c4b4b108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g70c4b4b108_0_1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g70c4b4b108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g70c4b4b108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g70c4b4b108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g70c4b4b108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g70c4b4b108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g70c4b4b108_0_173"/>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70c4b4b108_0_173"/>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1" name="Google Shape;101;g70c4b4b108_0_17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g70c4b4b108_0_17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g70c4b4b108_0_1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g70c4b4b108_0_17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70c4b4b108_0_179"/>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g70c4b4b108_0_179"/>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g70c4b4b108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g70c4b4b108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g70c4b4b108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g70c4b4b108_0_18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g70c4b4b108_0_18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g70c4b4b108_0_18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g70c4b4b108_0_18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6" name="Google Shape;116;g70c4b4b108_0_18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g70c4b4b108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70c4b4b108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g70c4b4b108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g70c4b4b108_0_1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g70c4b4b108_0_19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g70c4b4b108_0_19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70c4b4b108_0_1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g70c4b4b108_0_20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70c4b4b108_0_20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g70c4b4b108_0_2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g70c4b4b108_0_204"/>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g70c4b4b108_0_204"/>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2" name="Google Shape;132;g70c4b4b108_0_204"/>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3" name="Google Shape;133;g70c4b4b108_0_20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70c4b4b108_0_20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g70c4b4b108_0_2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g70c4b4b108_0_21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g70c4b4b108_0_211"/>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9" name="Google Shape;139;g70c4b4b108_0_211"/>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0" name="Google Shape;140;g70c4b4b108_0_2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g70c4b4b108_0_2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g70c4b4b108_0_2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g70c4b4b108_0_2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g70c4b4b108_0_218"/>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g70c4b4b108_0_2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70c4b4b108_0_2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70c4b4b108_0_2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g70c4b4b108_0_22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70c4b4b108_0_22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g70c4b4b108_0_2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70c4b4b108_0_2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70c4b4b108_0_2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70c4b4b108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g70c4b4b108_0_15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g70c4b4b108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70c4b4b108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g70c4b4b108_0_1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ustomXml" Target="../ink/ink1.xml"/><Relationship Id="rId7" Type="http://schemas.openxmlformats.org/officeDocument/2006/relationships/image" Target="../media/image26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customXml" Target="../ink/ink2.xml"/><Relationship Id="rId5" Type="http://schemas.openxmlformats.org/officeDocument/2006/relationships/image" Target="../media/image250.png"/><Relationship Id="rId10" Type="http://schemas.openxmlformats.org/officeDocument/2006/relationships/image" Target="../media/image28.png"/><Relationship Id="rId9" Type="http://schemas.openxmlformats.org/officeDocument/2006/relationships/customXml" Target="../ink/ink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4.xml"/><Relationship Id="rId7" Type="http://schemas.openxmlformats.org/officeDocument/2006/relationships/customXml" Target="../ink/ink5.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0.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6.xml"/><Relationship Id="rId7" Type="http://schemas.openxmlformats.org/officeDocument/2006/relationships/customXml" Target="../ink/ink7.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5.png"/><Relationship Id="rId10" Type="http://schemas.openxmlformats.org/officeDocument/2006/relationships/image" Target="../media/image34.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pic>
        <p:nvPicPr>
          <p:cNvPr id="159" name="Google Shape;159;p1"/>
          <p:cNvPicPr preferRelativeResize="0"/>
          <p:nvPr/>
        </p:nvPicPr>
        <p:blipFill rotWithShape="1">
          <a:blip r:embed="rId3">
            <a:alphaModFix/>
          </a:blip>
          <a:srcRect l="12887" b="1"/>
          <a:stretch/>
        </p:blipFill>
        <p:spPr>
          <a:xfrm>
            <a:off x="20" y="10"/>
            <a:ext cx="12191980" cy="6857990"/>
          </a:xfrm>
          <a:prstGeom prst="rect">
            <a:avLst/>
          </a:prstGeom>
          <a:noFill/>
          <a:ln>
            <a:noFill/>
          </a:ln>
        </p:spPr>
      </p:pic>
      <p:sp>
        <p:nvSpPr>
          <p:cNvPr id="160" name="Google Shape;160;p1"/>
          <p:cNvSpPr/>
          <p:nvPr/>
        </p:nvSpPr>
        <p:spPr>
          <a:xfrm>
            <a:off x="0" y="0"/>
            <a:ext cx="12192000" cy="6858000"/>
          </a:xfrm>
          <a:prstGeom prst="rect">
            <a:avLst/>
          </a:prstGeom>
          <a:solidFill>
            <a:schemeClr val="dk1">
              <a:alpha val="4235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1"/>
          <p:cNvSpPr/>
          <p:nvPr/>
        </p:nvSpPr>
        <p:spPr>
          <a:xfrm>
            <a:off x="-20" y="4557623"/>
            <a:ext cx="12192000" cy="2300377"/>
          </a:xfrm>
          <a:prstGeom prst="rect">
            <a:avLst/>
          </a:prstGeom>
          <a:solidFill>
            <a:schemeClr val="dk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chemeClr val="lt1"/>
                </a:solidFill>
                <a:latin typeface="Trebuchet MS"/>
                <a:ea typeface="Trebuchet MS"/>
                <a:cs typeface="Trebuchet MS"/>
                <a:sym typeface="Trebuchet MS"/>
              </a:rPr>
              <a:t>PROJECT </a:t>
            </a:r>
            <a:r>
              <a:rPr lang="en-US" sz="5400" b="1" dirty="0">
                <a:solidFill>
                  <a:schemeClr val="lt1"/>
                </a:solidFill>
                <a:latin typeface="Trebuchet MS"/>
                <a:ea typeface="Trebuchet MS"/>
                <a:cs typeface="Trebuchet MS"/>
                <a:sym typeface="Trebuchet MS"/>
              </a:rPr>
              <a:t>R</a:t>
            </a:r>
            <a:r>
              <a:rPr lang="en-US" altLang="zh-CN" sz="5400" b="1" dirty="0">
                <a:solidFill>
                  <a:schemeClr val="lt1"/>
                </a:solidFill>
                <a:latin typeface="Trebuchet MS"/>
                <a:ea typeface="Trebuchet MS"/>
                <a:cs typeface="Trebuchet MS"/>
                <a:sym typeface="Trebuchet MS"/>
              </a:rPr>
              <a:t>ESULT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7a8c7b61f3_0_19"/>
          <p:cNvSpPr/>
          <p:nvPr/>
        </p:nvSpPr>
        <p:spPr>
          <a:xfrm>
            <a:off x="714908" y="381850"/>
            <a:ext cx="81297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Trebuchet MS"/>
                <a:ea typeface="Trebuchet MS"/>
                <a:cs typeface="Trebuchet MS"/>
                <a:sym typeface="Trebuchet MS"/>
              </a:rPr>
              <a:t>Evaluation Results - Deduplication</a:t>
            </a:r>
            <a:endParaRPr sz="3200" b="1" i="0" u="none" strike="noStrike" cap="none">
              <a:solidFill>
                <a:srgbClr val="C00000"/>
              </a:solidFill>
              <a:latin typeface="Trebuchet MS"/>
              <a:ea typeface="Trebuchet MS"/>
              <a:cs typeface="Trebuchet MS"/>
              <a:sym typeface="Trebuchet MS"/>
            </a:endParaRPr>
          </a:p>
        </p:txBody>
      </p:sp>
      <p:sp>
        <p:nvSpPr>
          <p:cNvPr id="263" name="Google Shape;263;g7a8c7b61f3_0_19"/>
          <p:cNvSpPr/>
          <p:nvPr/>
        </p:nvSpPr>
        <p:spPr>
          <a:xfrm>
            <a:off x="254832" y="381850"/>
            <a:ext cx="269700" cy="5697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 name="Google Shape;264;g7a8c7b61f3_0_19"/>
          <p:cNvGrpSpPr/>
          <p:nvPr/>
        </p:nvGrpSpPr>
        <p:grpSpPr>
          <a:xfrm>
            <a:off x="1221015" y="2592190"/>
            <a:ext cx="3051600" cy="1530300"/>
            <a:chOff x="389742" y="3200054"/>
            <a:chExt cx="3051600" cy="1530300"/>
          </a:xfrm>
        </p:grpSpPr>
        <p:sp>
          <p:nvSpPr>
            <p:cNvPr id="265" name="Google Shape;265;g7a8c7b61f3_0_19"/>
            <p:cNvSpPr/>
            <p:nvPr/>
          </p:nvSpPr>
          <p:spPr>
            <a:xfrm>
              <a:off x="552088" y="3738187"/>
              <a:ext cx="2706600" cy="759000"/>
            </a:xfrm>
            <a:prstGeom prst="roundRect">
              <a:avLst>
                <a:gd name="adj" fmla="val 16667"/>
              </a:avLst>
            </a:prstGeom>
            <a:solidFill>
              <a:srgbClr val="7F7F7F"/>
            </a:solidFill>
            <a:ln w="31750" cap="flat" cmpd="sng">
              <a:solidFill>
                <a:schemeClr val="lt1"/>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SimHash +</a:t>
              </a:r>
              <a:r>
                <a:rPr lang="en-US" sz="1400" b="0" i="0" u="none" strike="noStrike" cap="none">
                  <a:solidFill>
                    <a:srgbClr val="000000"/>
                  </a:solidFill>
                  <a:latin typeface="Arial"/>
                  <a:ea typeface="Arial"/>
                  <a:cs typeface="Arial"/>
                  <a:sym typeface="Arial"/>
                </a:rPr>
                <a:t> </a:t>
              </a:r>
              <a:r>
                <a:rPr lang="en-US" sz="1800" b="0" i="0" u="none" strike="noStrike" cap="none">
                  <a:solidFill>
                    <a:schemeClr val="lt1"/>
                  </a:solidFill>
                  <a:latin typeface="Trebuchet MS"/>
                  <a:ea typeface="Trebuchet MS"/>
                  <a:cs typeface="Trebuchet MS"/>
                  <a:sym typeface="Trebuchet MS"/>
                </a:rPr>
                <a:t>Word2Vec</a:t>
              </a:r>
              <a:endParaRPr sz="1400" b="0" i="0" u="none" strike="noStrike" cap="none">
                <a:solidFill>
                  <a:srgbClr val="000000"/>
                </a:solidFill>
                <a:latin typeface="Arial"/>
                <a:ea typeface="Arial"/>
                <a:cs typeface="Arial"/>
                <a:sym typeface="Arial"/>
              </a:endParaRPr>
            </a:p>
          </p:txBody>
        </p:sp>
        <p:sp>
          <p:nvSpPr>
            <p:cNvPr id="266" name="Google Shape;266;g7a8c7b61f3_0_19"/>
            <p:cNvSpPr txBox="1"/>
            <p:nvPr/>
          </p:nvSpPr>
          <p:spPr>
            <a:xfrm>
              <a:off x="914955" y="3320370"/>
              <a:ext cx="2001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DEDUPLICATION</a:t>
              </a:r>
              <a:endParaRPr sz="1400" b="0" i="0" u="none" strike="noStrike" cap="none">
                <a:solidFill>
                  <a:srgbClr val="000000"/>
                </a:solidFill>
                <a:latin typeface="Arial"/>
                <a:ea typeface="Arial"/>
                <a:cs typeface="Arial"/>
                <a:sym typeface="Arial"/>
              </a:endParaRPr>
            </a:p>
          </p:txBody>
        </p:sp>
        <p:sp>
          <p:nvSpPr>
            <p:cNvPr id="267" name="Google Shape;267;g7a8c7b61f3_0_19"/>
            <p:cNvSpPr/>
            <p:nvPr/>
          </p:nvSpPr>
          <p:spPr>
            <a:xfrm>
              <a:off x="389742" y="3200054"/>
              <a:ext cx="3051600" cy="15303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68" name="Google Shape;268;g7a8c7b61f3_0_19"/>
          <p:cNvPicPr preferRelativeResize="0"/>
          <p:nvPr/>
        </p:nvPicPr>
        <p:blipFill rotWithShape="1">
          <a:blip r:embed="rId3">
            <a:alphaModFix/>
          </a:blip>
          <a:srcRect/>
          <a:stretch/>
        </p:blipFill>
        <p:spPr>
          <a:xfrm>
            <a:off x="6226184" y="2176021"/>
            <a:ext cx="5237115" cy="3426605"/>
          </a:xfrm>
          <a:prstGeom prst="rect">
            <a:avLst/>
          </a:prstGeom>
          <a:noFill/>
          <a:ln>
            <a:noFill/>
          </a:ln>
        </p:spPr>
      </p:pic>
      <p:sp>
        <p:nvSpPr>
          <p:cNvPr id="269" name="Google Shape;269;g7a8c7b61f3_0_19"/>
          <p:cNvSpPr txBox="1"/>
          <p:nvPr/>
        </p:nvSpPr>
        <p:spPr>
          <a:xfrm>
            <a:off x="6226184" y="1579332"/>
            <a:ext cx="5091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Deliverable: Trained Word2Vec Model</a:t>
            </a:r>
            <a:endParaRPr/>
          </a:p>
        </p:txBody>
      </p:sp>
      <p:pic>
        <p:nvPicPr>
          <p:cNvPr id="270" name="Google Shape;270;g7a8c7b61f3_0_19" descr="Sad face with no fill"/>
          <p:cNvPicPr preferRelativeResize="0"/>
          <p:nvPr/>
        </p:nvPicPr>
        <p:blipFill rotWithShape="1">
          <a:blip r:embed="rId4">
            <a:alphaModFix/>
          </a:blip>
          <a:srcRect/>
          <a:stretch/>
        </p:blipFill>
        <p:spPr>
          <a:xfrm>
            <a:off x="3888660" y="2199378"/>
            <a:ext cx="646689" cy="6466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7a8c7b61f3_0_106"/>
          <p:cNvSpPr/>
          <p:nvPr/>
        </p:nvSpPr>
        <p:spPr>
          <a:xfrm>
            <a:off x="714908" y="381850"/>
            <a:ext cx="81297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Trebuchet MS"/>
                <a:ea typeface="Trebuchet MS"/>
                <a:cs typeface="Trebuchet MS"/>
                <a:sym typeface="Trebuchet MS"/>
              </a:rPr>
              <a:t>Evaluation Results – Topic Classification</a:t>
            </a:r>
            <a:endParaRPr sz="3200" b="1" i="0" u="none" strike="noStrike" cap="none">
              <a:solidFill>
                <a:srgbClr val="C00000"/>
              </a:solidFill>
              <a:latin typeface="Trebuchet MS"/>
              <a:ea typeface="Trebuchet MS"/>
              <a:cs typeface="Trebuchet MS"/>
              <a:sym typeface="Trebuchet MS"/>
            </a:endParaRPr>
          </a:p>
        </p:txBody>
      </p:sp>
      <p:sp>
        <p:nvSpPr>
          <p:cNvPr id="276" name="Google Shape;276;g7a8c7b61f3_0_106"/>
          <p:cNvSpPr/>
          <p:nvPr/>
        </p:nvSpPr>
        <p:spPr>
          <a:xfrm>
            <a:off x="254832" y="381850"/>
            <a:ext cx="269700" cy="5697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 name="Google Shape;277;g7a8c7b61f3_0_106"/>
          <p:cNvGrpSpPr/>
          <p:nvPr/>
        </p:nvGrpSpPr>
        <p:grpSpPr>
          <a:xfrm>
            <a:off x="714908" y="1645175"/>
            <a:ext cx="3051600" cy="1530300"/>
            <a:chOff x="389742" y="3200054"/>
            <a:chExt cx="3051600" cy="1530300"/>
          </a:xfrm>
        </p:grpSpPr>
        <p:sp>
          <p:nvSpPr>
            <p:cNvPr id="278" name="Google Shape;278;g7a8c7b61f3_0_106"/>
            <p:cNvSpPr/>
            <p:nvPr/>
          </p:nvSpPr>
          <p:spPr>
            <a:xfrm>
              <a:off x="552088" y="3738187"/>
              <a:ext cx="2706600" cy="759000"/>
            </a:xfrm>
            <a:prstGeom prst="roundRect">
              <a:avLst>
                <a:gd name="adj" fmla="val 16667"/>
              </a:avLst>
            </a:prstGeom>
            <a:solidFill>
              <a:srgbClr val="7F7F7F"/>
            </a:solidFill>
            <a:ln w="31750" cap="flat" cmpd="sng">
              <a:solidFill>
                <a:schemeClr val="lt1"/>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LDA</a:t>
              </a:r>
              <a:endParaRPr sz="1400" b="0" i="0" u="none" strike="noStrike" cap="none">
                <a:solidFill>
                  <a:srgbClr val="000000"/>
                </a:solidFill>
                <a:latin typeface="Arial"/>
                <a:ea typeface="Arial"/>
                <a:cs typeface="Arial"/>
                <a:sym typeface="Arial"/>
              </a:endParaRPr>
            </a:p>
          </p:txBody>
        </p:sp>
        <p:sp>
          <p:nvSpPr>
            <p:cNvPr id="279" name="Google Shape;279;g7a8c7b61f3_0_106"/>
            <p:cNvSpPr txBox="1"/>
            <p:nvPr/>
          </p:nvSpPr>
          <p:spPr>
            <a:xfrm>
              <a:off x="743787" y="3320370"/>
              <a:ext cx="2343600" cy="41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TOPIC DISTRIBUTION</a:t>
              </a:r>
              <a:endParaRPr sz="1400" b="0" i="0" u="none" strike="noStrike" cap="none">
                <a:solidFill>
                  <a:srgbClr val="000000"/>
                </a:solidFill>
                <a:latin typeface="Arial"/>
                <a:ea typeface="Arial"/>
                <a:cs typeface="Arial"/>
                <a:sym typeface="Arial"/>
              </a:endParaRPr>
            </a:p>
          </p:txBody>
        </p:sp>
        <p:sp>
          <p:nvSpPr>
            <p:cNvPr id="280" name="Google Shape;280;g7a8c7b61f3_0_106"/>
            <p:cNvSpPr/>
            <p:nvPr/>
          </p:nvSpPr>
          <p:spPr>
            <a:xfrm>
              <a:off x="389742" y="3200054"/>
              <a:ext cx="3051600" cy="15303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81" name="Google Shape;281;g7a8c7b61f3_0_106"/>
          <p:cNvGrpSpPr/>
          <p:nvPr/>
        </p:nvGrpSpPr>
        <p:grpSpPr>
          <a:xfrm>
            <a:off x="714908" y="4092672"/>
            <a:ext cx="3051600" cy="1530300"/>
            <a:chOff x="389742" y="3200054"/>
            <a:chExt cx="3051600" cy="1530300"/>
          </a:xfrm>
        </p:grpSpPr>
        <p:sp>
          <p:nvSpPr>
            <p:cNvPr id="282" name="Google Shape;282;g7a8c7b61f3_0_106"/>
            <p:cNvSpPr/>
            <p:nvPr/>
          </p:nvSpPr>
          <p:spPr>
            <a:xfrm>
              <a:off x="552088" y="3738187"/>
              <a:ext cx="2706600" cy="759000"/>
            </a:xfrm>
            <a:prstGeom prst="roundRect">
              <a:avLst>
                <a:gd name="adj" fmla="val 16667"/>
              </a:avLst>
            </a:prstGeom>
            <a:solidFill>
              <a:srgbClr val="7F7F7F"/>
            </a:solidFill>
            <a:ln w="31750" cap="flat" cmpd="sng">
              <a:solidFill>
                <a:schemeClr val="lt1"/>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Word2Vec</a:t>
              </a:r>
              <a:endParaRPr sz="1400" b="0" i="0" u="none" strike="noStrike" cap="none">
                <a:solidFill>
                  <a:srgbClr val="000000"/>
                </a:solidFill>
                <a:latin typeface="Arial"/>
                <a:ea typeface="Arial"/>
                <a:cs typeface="Arial"/>
                <a:sym typeface="Arial"/>
              </a:endParaRPr>
            </a:p>
          </p:txBody>
        </p:sp>
        <p:sp>
          <p:nvSpPr>
            <p:cNvPr id="283" name="Google Shape;283;g7a8c7b61f3_0_106"/>
            <p:cNvSpPr txBox="1"/>
            <p:nvPr/>
          </p:nvSpPr>
          <p:spPr>
            <a:xfrm>
              <a:off x="743787" y="3320370"/>
              <a:ext cx="2514900" cy="41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TOPIC CLASSIFICATION</a:t>
              </a:r>
              <a:endParaRPr sz="1400" b="0" i="0" u="none" strike="noStrike" cap="none">
                <a:solidFill>
                  <a:srgbClr val="000000"/>
                </a:solidFill>
                <a:latin typeface="Arial"/>
                <a:ea typeface="Arial"/>
                <a:cs typeface="Arial"/>
                <a:sym typeface="Arial"/>
              </a:endParaRPr>
            </a:p>
          </p:txBody>
        </p:sp>
        <p:sp>
          <p:nvSpPr>
            <p:cNvPr id="284" name="Google Shape;284;g7a8c7b61f3_0_106"/>
            <p:cNvSpPr/>
            <p:nvPr/>
          </p:nvSpPr>
          <p:spPr>
            <a:xfrm>
              <a:off x="389742" y="3200054"/>
              <a:ext cx="3051600" cy="15303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85" name="Google Shape;285;g7a8c7b61f3_0_106"/>
          <p:cNvPicPr preferRelativeResize="0"/>
          <p:nvPr/>
        </p:nvPicPr>
        <p:blipFill rotWithShape="1">
          <a:blip r:embed="rId3">
            <a:alphaModFix/>
          </a:blip>
          <a:srcRect/>
          <a:stretch/>
        </p:blipFill>
        <p:spPr>
          <a:xfrm>
            <a:off x="6474875" y="1851525"/>
            <a:ext cx="4229100" cy="558800"/>
          </a:xfrm>
          <a:prstGeom prst="rect">
            <a:avLst/>
          </a:prstGeom>
          <a:noFill/>
          <a:ln>
            <a:noFill/>
          </a:ln>
        </p:spPr>
      </p:pic>
      <p:pic>
        <p:nvPicPr>
          <p:cNvPr id="286" name="Google Shape;286;g7a8c7b61f3_0_106"/>
          <p:cNvPicPr preferRelativeResize="0"/>
          <p:nvPr/>
        </p:nvPicPr>
        <p:blipFill rotWithShape="1">
          <a:blip r:embed="rId4">
            <a:alphaModFix/>
          </a:blip>
          <a:srcRect/>
          <a:stretch/>
        </p:blipFill>
        <p:spPr>
          <a:xfrm>
            <a:off x="6457622" y="2562808"/>
            <a:ext cx="4521200" cy="533400"/>
          </a:xfrm>
          <a:prstGeom prst="rect">
            <a:avLst/>
          </a:prstGeom>
          <a:noFill/>
          <a:ln>
            <a:noFill/>
          </a:ln>
        </p:spPr>
      </p:pic>
      <p:sp>
        <p:nvSpPr>
          <p:cNvPr id="287" name="Google Shape;287;g7a8c7b61f3_0_106"/>
          <p:cNvSpPr txBox="1"/>
          <p:nvPr/>
        </p:nvSpPr>
        <p:spPr>
          <a:xfrm>
            <a:off x="5135966" y="1971239"/>
            <a:ext cx="158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20 Topics</a:t>
            </a:r>
            <a:endParaRPr/>
          </a:p>
        </p:txBody>
      </p:sp>
      <p:sp>
        <p:nvSpPr>
          <p:cNvPr id="288" name="Google Shape;288;g7a8c7b61f3_0_106"/>
          <p:cNvSpPr txBox="1"/>
          <p:nvPr/>
        </p:nvSpPr>
        <p:spPr>
          <a:xfrm>
            <a:off x="5152591" y="2644842"/>
            <a:ext cx="158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8 Topics</a:t>
            </a:r>
            <a:endParaRPr/>
          </a:p>
        </p:txBody>
      </p:sp>
      <p:sp>
        <p:nvSpPr>
          <p:cNvPr id="289" name="Google Shape;289;g7a8c7b61f3_0_106"/>
          <p:cNvSpPr/>
          <p:nvPr/>
        </p:nvSpPr>
        <p:spPr>
          <a:xfrm>
            <a:off x="4002828" y="2230280"/>
            <a:ext cx="358500" cy="4227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0" name="Google Shape;290;g7a8c7b61f3_0_106"/>
          <p:cNvPicPr preferRelativeResize="0"/>
          <p:nvPr/>
        </p:nvPicPr>
        <p:blipFill rotWithShape="1">
          <a:blip r:embed="rId5">
            <a:alphaModFix/>
          </a:blip>
          <a:srcRect/>
          <a:stretch/>
        </p:blipFill>
        <p:spPr>
          <a:xfrm>
            <a:off x="4600575" y="3914990"/>
            <a:ext cx="7200360" cy="889200"/>
          </a:xfrm>
          <a:prstGeom prst="rect">
            <a:avLst/>
          </a:prstGeom>
          <a:noFill/>
          <a:ln>
            <a:noFill/>
          </a:ln>
        </p:spPr>
      </p:pic>
      <p:pic>
        <p:nvPicPr>
          <p:cNvPr id="291" name="Google Shape;291;g7a8c7b61f3_0_106"/>
          <p:cNvPicPr preferRelativeResize="0"/>
          <p:nvPr/>
        </p:nvPicPr>
        <p:blipFill rotWithShape="1">
          <a:blip r:embed="rId6">
            <a:alphaModFix/>
          </a:blip>
          <a:srcRect t="58568"/>
          <a:stretch/>
        </p:blipFill>
        <p:spPr>
          <a:xfrm>
            <a:off x="4600575" y="5411622"/>
            <a:ext cx="7423065" cy="422700"/>
          </a:xfrm>
          <a:prstGeom prst="rect">
            <a:avLst/>
          </a:prstGeom>
          <a:noFill/>
          <a:ln>
            <a:noFill/>
          </a:ln>
        </p:spPr>
      </p:pic>
      <p:sp>
        <p:nvSpPr>
          <p:cNvPr id="292" name="Google Shape;292;g7a8c7b61f3_0_106"/>
          <p:cNvSpPr/>
          <p:nvPr/>
        </p:nvSpPr>
        <p:spPr>
          <a:xfrm>
            <a:off x="4002828" y="4646472"/>
            <a:ext cx="358500" cy="4227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g7a8c7b61f3_0_106"/>
          <p:cNvSpPr txBox="1"/>
          <p:nvPr/>
        </p:nvSpPr>
        <p:spPr>
          <a:xfrm>
            <a:off x="4600575" y="3545658"/>
            <a:ext cx="7010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Google pre-trained model: </a:t>
            </a:r>
            <a:r>
              <a:rPr lang="en-US" sz="1800" b="1" i="0" u="none" strike="noStrike" cap="none">
                <a:solidFill>
                  <a:srgbClr val="C00000"/>
                </a:solidFill>
                <a:latin typeface="Arial"/>
                <a:ea typeface="Arial"/>
                <a:cs typeface="Arial"/>
                <a:sym typeface="Arial"/>
              </a:rPr>
              <a:t>Atmosphere, Staff, Location</a:t>
            </a:r>
            <a:endParaRPr/>
          </a:p>
        </p:txBody>
      </p:sp>
      <p:sp>
        <p:nvSpPr>
          <p:cNvPr id="294" name="Google Shape;294;g7a8c7b61f3_0_106"/>
          <p:cNvSpPr txBox="1"/>
          <p:nvPr/>
        </p:nvSpPr>
        <p:spPr>
          <a:xfrm>
            <a:off x="4600575" y="4989398"/>
            <a:ext cx="7010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1"/>
                </a:solidFill>
                <a:latin typeface="Arial"/>
                <a:ea typeface="Arial"/>
                <a:cs typeface="Arial"/>
                <a:sym typeface="Arial"/>
              </a:rPr>
              <a:t>Self-trained model: </a:t>
            </a:r>
            <a:r>
              <a:rPr lang="en-US" sz="1800" b="1" i="0" u="none" strike="noStrike" cap="none">
                <a:solidFill>
                  <a:srgbClr val="C00000"/>
                </a:solidFill>
                <a:latin typeface="Arial"/>
                <a:ea typeface="Arial"/>
                <a:cs typeface="Arial"/>
                <a:sym typeface="Arial"/>
              </a:rPr>
              <a:t>Staff, Location, Decoration</a:t>
            </a:r>
            <a:endParaRPr/>
          </a:p>
        </p:txBody>
      </p:sp>
      <p:pic>
        <p:nvPicPr>
          <p:cNvPr id="295" name="Google Shape;295;g7a8c7b61f3_0_106" descr="Checkmark"/>
          <p:cNvPicPr preferRelativeResize="0"/>
          <p:nvPr/>
        </p:nvPicPr>
        <p:blipFill rotWithShape="1">
          <a:blip r:embed="rId7">
            <a:alphaModFix/>
          </a:blip>
          <a:srcRect/>
          <a:stretch/>
        </p:blipFill>
        <p:spPr>
          <a:xfrm>
            <a:off x="10772784" y="3524286"/>
            <a:ext cx="412076" cy="412076"/>
          </a:xfrm>
          <a:prstGeom prst="rect">
            <a:avLst/>
          </a:prstGeom>
          <a:noFill/>
          <a:ln>
            <a:noFill/>
          </a:ln>
        </p:spPr>
      </p:pic>
      <p:pic>
        <p:nvPicPr>
          <p:cNvPr id="296" name="Google Shape;296;g7a8c7b61f3_0_106" descr="Checkmark"/>
          <p:cNvPicPr preferRelativeResize="0"/>
          <p:nvPr/>
        </p:nvPicPr>
        <p:blipFill rotWithShape="1">
          <a:blip r:embed="rId7">
            <a:alphaModFix/>
          </a:blip>
          <a:srcRect/>
          <a:stretch/>
        </p:blipFill>
        <p:spPr>
          <a:xfrm>
            <a:off x="10703984" y="1924898"/>
            <a:ext cx="412076" cy="412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3"/>
          <p:cNvSpPr/>
          <p:nvPr/>
        </p:nvSpPr>
        <p:spPr>
          <a:xfrm>
            <a:off x="714908" y="381850"/>
            <a:ext cx="60960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C00000"/>
                </a:solidFill>
                <a:latin typeface="Trebuchet MS"/>
                <a:ea typeface="Trebuchet MS"/>
                <a:cs typeface="Trebuchet MS"/>
                <a:sym typeface="Trebuchet MS"/>
              </a:rPr>
              <a:t>Finding  - Topic Distribution</a:t>
            </a:r>
            <a:endParaRPr sz="3200" b="1" i="0" u="none" strike="noStrike" cap="none" dirty="0">
              <a:solidFill>
                <a:srgbClr val="C00000"/>
              </a:solidFill>
              <a:latin typeface="Trebuchet MS"/>
              <a:ea typeface="Trebuchet MS"/>
              <a:cs typeface="Trebuchet MS"/>
              <a:sym typeface="Trebuchet MS"/>
            </a:endParaRPr>
          </a:p>
        </p:txBody>
      </p:sp>
      <p:sp>
        <p:nvSpPr>
          <p:cNvPr id="312" name="Google Shape;312;p23"/>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13" name="Google Shape;313;p23"/>
          <p:cNvPicPr preferRelativeResize="0"/>
          <p:nvPr/>
        </p:nvPicPr>
        <p:blipFill rotWithShape="1">
          <a:blip r:embed="rId3">
            <a:alphaModFix/>
          </a:blip>
          <a:srcRect/>
          <a:stretch/>
        </p:blipFill>
        <p:spPr>
          <a:xfrm>
            <a:off x="714908" y="1258965"/>
            <a:ext cx="8064500" cy="4902200"/>
          </a:xfrm>
          <a:prstGeom prst="rect">
            <a:avLst/>
          </a:prstGeom>
          <a:noFill/>
          <a:ln>
            <a:noFill/>
          </a:ln>
        </p:spPr>
      </p:pic>
      <p:sp>
        <p:nvSpPr>
          <p:cNvPr id="314" name="Google Shape;314;p23"/>
          <p:cNvSpPr txBox="1"/>
          <p:nvPr/>
        </p:nvSpPr>
        <p:spPr>
          <a:xfrm>
            <a:off x="8865600" y="22100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rPr>
              <a:t>Top </a:t>
            </a:r>
            <a:r>
              <a:rPr lang="en-US" sz="4800"/>
              <a:t>3</a:t>
            </a:r>
            <a:r>
              <a:rPr lang="en-US" sz="3000">
                <a:solidFill>
                  <a:schemeClr val="dk1"/>
                </a:solidFill>
              </a:rPr>
              <a:t> topics are </a:t>
            </a:r>
            <a:r>
              <a:rPr lang="en-US" sz="3000" b="1">
                <a:solidFill>
                  <a:srgbClr val="C00000"/>
                </a:solidFill>
              </a:rPr>
              <a:t>food</a:t>
            </a:r>
            <a:r>
              <a:rPr lang="en-US" sz="3000">
                <a:solidFill>
                  <a:srgbClr val="C00000"/>
                </a:solidFill>
              </a:rPr>
              <a:t>, </a:t>
            </a:r>
            <a:r>
              <a:rPr lang="en-US" sz="3000" b="1">
                <a:solidFill>
                  <a:srgbClr val="C00000"/>
                </a:solidFill>
              </a:rPr>
              <a:t>location</a:t>
            </a:r>
            <a:r>
              <a:rPr lang="en-US" sz="3000">
                <a:solidFill>
                  <a:schemeClr val="dk1"/>
                </a:solidFill>
              </a:rPr>
              <a:t> and </a:t>
            </a:r>
            <a:r>
              <a:rPr lang="en-US" sz="3000" b="1">
                <a:solidFill>
                  <a:srgbClr val="C00000"/>
                </a:solidFill>
              </a:rPr>
              <a:t>staff</a:t>
            </a:r>
            <a:r>
              <a:rPr lang="en-US" sz="3000">
                <a:solidFill>
                  <a:schemeClr val="dk1"/>
                </a:solidFill>
              </a:rPr>
              <a:t>. </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4"/>
          <p:cNvSpPr/>
          <p:nvPr/>
        </p:nvSpPr>
        <p:spPr>
          <a:xfrm>
            <a:off x="714907" y="381850"/>
            <a:ext cx="857872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C00000"/>
                </a:solidFill>
                <a:latin typeface="Trebuchet MS"/>
                <a:ea typeface="Trebuchet MS"/>
                <a:cs typeface="Trebuchet MS"/>
                <a:sym typeface="Trebuchet MS"/>
              </a:rPr>
              <a:t>Finding  - Topic Distribution by Cuisine</a:t>
            </a:r>
            <a:endParaRPr sz="3200" b="1" i="0" u="none" strike="noStrike" cap="none" dirty="0">
              <a:solidFill>
                <a:srgbClr val="C00000"/>
              </a:solidFill>
              <a:latin typeface="Trebuchet MS"/>
              <a:ea typeface="Trebuchet MS"/>
              <a:cs typeface="Trebuchet MS"/>
              <a:sym typeface="Trebuchet MS"/>
            </a:endParaRPr>
          </a:p>
        </p:txBody>
      </p:sp>
      <p:sp>
        <p:nvSpPr>
          <p:cNvPr id="320" name="Google Shape;320;p24"/>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1" name="Google Shape;321;p24"/>
          <p:cNvPicPr preferRelativeResize="0"/>
          <p:nvPr/>
        </p:nvPicPr>
        <p:blipFill rotWithShape="1">
          <a:blip r:embed="rId3">
            <a:alphaModFix/>
          </a:blip>
          <a:srcRect/>
          <a:stretch/>
        </p:blipFill>
        <p:spPr>
          <a:xfrm>
            <a:off x="0" y="1971295"/>
            <a:ext cx="12192000" cy="31149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5"/>
          <p:cNvSpPr/>
          <p:nvPr/>
        </p:nvSpPr>
        <p:spPr>
          <a:xfrm>
            <a:off x="714908" y="381850"/>
            <a:ext cx="842909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C00000"/>
                </a:solidFill>
                <a:latin typeface="Trebuchet MS"/>
                <a:ea typeface="Trebuchet MS"/>
                <a:cs typeface="Trebuchet MS"/>
                <a:sym typeface="Trebuchet MS"/>
              </a:rPr>
              <a:t>Finding  – Word Cloud</a:t>
            </a:r>
            <a:endParaRPr sz="3200" b="1" i="0" u="none" strike="noStrike" cap="none" dirty="0">
              <a:solidFill>
                <a:srgbClr val="C00000"/>
              </a:solidFill>
              <a:latin typeface="Trebuchet MS"/>
              <a:ea typeface="Trebuchet MS"/>
              <a:cs typeface="Trebuchet MS"/>
              <a:sym typeface="Trebuchet MS"/>
            </a:endParaRPr>
          </a:p>
        </p:txBody>
      </p:sp>
      <p:sp>
        <p:nvSpPr>
          <p:cNvPr id="327" name="Google Shape;327;p25"/>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8" name="Google Shape;328;p25"/>
          <p:cNvPicPr preferRelativeResize="0"/>
          <p:nvPr/>
        </p:nvPicPr>
        <p:blipFill>
          <a:blip r:embed="rId3">
            <a:alphaModFix/>
          </a:blip>
          <a:stretch>
            <a:fillRect/>
          </a:stretch>
        </p:blipFill>
        <p:spPr>
          <a:xfrm>
            <a:off x="254825" y="2244601"/>
            <a:ext cx="6063448" cy="3091699"/>
          </a:xfrm>
          <a:prstGeom prst="rect">
            <a:avLst/>
          </a:prstGeom>
          <a:noFill/>
          <a:ln>
            <a:noFill/>
          </a:ln>
        </p:spPr>
      </p:pic>
      <p:pic>
        <p:nvPicPr>
          <p:cNvPr id="329" name="Google Shape;329;p25"/>
          <p:cNvPicPr preferRelativeResize="0"/>
          <p:nvPr/>
        </p:nvPicPr>
        <p:blipFill>
          <a:blip r:embed="rId4">
            <a:alphaModFix/>
          </a:blip>
          <a:stretch>
            <a:fillRect/>
          </a:stretch>
        </p:blipFill>
        <p:spPr>
          <a:xfrm>
            <a:off x="6449825" y="2294474"/>
            <a:ext cx="5568927" cy="3091699"/>
          </a:xfrm>
          <a:prstGeom prst="rect">
            <a:avLst/>
          </a:prstGeom>
          <a:noFill/>
          <a:ln>
            <a:noFill/>
          </a:ln>
        </p:spPr>
      </p:pic>
      <p:sp>
        <p:nvSpPr>
          <p:cNvPr id="330" name="Google Shape;330;p25"/>
          <p:cNvSpPr txBox="1"/>
          <p:nvPr/>
        </p:nvSpPr>
        <p:spPr>
          <a:xfrm>
            <a:off x="372259" y="1704407"/>
            <a:ext cx="5091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a:t>1-star reviews in STAFF topic</a:t>
            </a:r>
            <a:endParaRPr/>
          </a:p>
        </p:txBody>
      </p:sp>
      <p:sp>
        <p:nvSpPr>
          <p:cNvPr id="331" name="Google Shape;331;p25"/>
          <p:cNvSpPr txBox="1"/>
          <p:nvPr/>
        </p:nvSpPr>
        <p:spPr>
          <a:xfrm>
            <a:off x="6449834" y="1768207"/>
            <a:ext cx="5091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a:t>5-star reviews in STAFF topic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6"/>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C00000"/>
                </a:solidFill>
                <a:latin typeface="Trebuchet MS"/>
                <a:ea typeface="Trebuchet MS"/>
                <a:cs typeface="Trebuchet MS"/>
                <a:sym typeface="Trebuchet MS"/>
              </a:rPr>
              <a:t>Finding  - Polarity</a:t>
            </a:r>
            <a:endParaRPr sz="3200" b="1" i="0" u="none" strike="noStrike" cap="none" dirty="0">
              <a:solidFill>
                <a:srgbClr val="C00000"/>
              </a:solidFill>
              <a:latin typeface="Trebuchet MS"/>
              <a:ea typeface="Trebuchet MS"/>
              <a:cs typeface="Trebuchet MS"/>
              <a:sym typeface="Trebuchet MS"/>
            </a:endParaRPr>
          </a:p>
        </p:txBody>
      </p:sp>
      <p:sp>
        <p:nvSpPr>
          <p:cNvPr id="337" name="Google Shape;337;p26"/>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38" name="Google Shape;338;p26"/>
          <p:cNvPicPr preferRelativeResize="0"/>
          <p:nvPr/>
        </p:nvPicPr>
        <p:blipFill rotWithShape="1">
          <a:blip r:embed="rId3">
            <a:alphaModFix/>
          </a:blip>
          <a:srcRect l="2367"/>
          <a:stretch/>
        </p:blipFill>
        <p:spPr>
          <a:xfrm>
            <a:off x="2218543" y="1372312"/>
            <a:ext cx="6585871" cy="4113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7"/>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C00000"/>
                </a:solidFill>
                <a:latin typeface="Trebuchet MS"/>
                <a:ea typeface="Trebuchet MS"/>
                <a:cs typeface="Trebuchet MS"/>
                <a:sym typeface="Trebuchet MS"/>
              </a:rPr>
              <a:t>Finding  - Polarity</a:t>
            </a:r>
            <a:endParaRPr sz="3200" b="1" i="0" u="none" strike="noStrike" cap="none" dirty="0">
              <a:solidFill>
                <a:srgbClr val="C00000"/>
              </a:solidFill>
              <a:latin typeface="Trebuchet MS"/>
              <a:ea typeface="Trebuchet MS"/>
              <a:cs typeface="Trebuchet MS"/>
              <a:sym typeface="Trebuchet MS"/>
            </a:endParaRPr>
          </a:p>
        </p:txBody>
      </p:sp>
      <p:sp>
        <p:nvSpPr>
          <p:cNvPr id="344" name="Google Shape;344;p27"/>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5" name="Google Shape;345;p27"/>
          <p:cNvPicPr preferRelativeResize="0"/>
          <p:nvPr/>
        </p:nvPicPr>
        <p:blipFill rotWithShape="1">
          <a:blip r:embed="rId3">
            <a:alphaModFix/>
          </a:blip>
          <a:srcRect/>
          <a:stretch/>
        </p:blipFill>
        <p:spPr>
          <a:xfrm>
            <a:off x="6109084" y="1740208"/>
            <a:ext cx="5968151" cy="3680043"/>
          </a:xfrm>
          <a:prstGeom prst="rect">
            <a:avLst/>
          </a:prstGeom>
          <a:noFill/>
          <a:ln>
            <a:noFill/>
          </a:ln>
        </p:spPr>
      </p:pic>
      <p:pic>
        <p:nvPicPr>
          <p:cNvPr id="346" name="Google Shape;346;p27"/>
          <p:cNvPicPr preferRelativeResize="0"/>
          <p:nvPr/>
        </p:nvPicPr>
        <p:blipFill rotWithShape="1">
          <a:blip r:embed="rId4">
            <a:alphaModFix/>
          </a:blip>
          <a:srcRect/>
          <a:stretch/>
        </p:blipFill>
        <p:spPr>
          <a:xfrm>
            <a:off x="114763" y="1740208"/>
            <a:ext cx="5968152" cy="36800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8"/>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C00000"/>
                </a:solidFill>
                <a:latin typeface="Trebuchet MS"/>
                <a:ea typeface="Trebuchet MS"/>
                <a:cs typeface="Trebuchet MS"/>
                <a:sym typeface="Trebuchet MS"/>
              </a:rPr>
              <a:t>Finding  - Subjectivity</a:t>
            </a:r>
            <a:endParaRPr sz="3200" b="1" i="0" u="none" strike="noStrike" cap="none" dirty="0">
              <a:solidFill>
                <a:srgbClr val="C00000"/>
              </a:solidFill>
              <a:latin typeface="Trebuchet MS"/>
              <a:ea typeface="Trebuchet MS"/>
              <a:cs typeface="Trebuchet MS"/>
              <a:sym typeface="Trebuchet MS"/>
            </a:endParaRPr>
          </a:p>
        </p:txBody>
      </p:sp>
      <p:sp>
        <p:nvSpPr>
          <p:cNvPr id="352" name="Google Shape;352;p28"/>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3" name="Google Shape;353;p28"/>
          <p:cNvPicPr preferRelativeResize="0"/>
          <p:nvPr/>
        </p:nvPicPr>
        <p:blipFill rotWithShape="1">
          <a:blip r:embed="rId3">
            <a:alphaModFix/>
          </a:blip>
          <a:srcRect/>
          <a:stretch/>
        </p:blipFill>
        <p:spPr>
          <a:xfrm>
            <a:off x="2601428" y="1373141"/>
            <a:ext cx="6700181" cy="41117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p:nvPr/>
        </p:nvSpPr>
        <p:spPr>
          <a:xfrm>
            <a:off x="714908" y="381850"/>
            <a:ext cx="9379842" cy="584735"/>
          </a:xfrm>
          <a:prstGeom prst="rect">
            <a:avLst/>
          </a:prstGeom>
          <a:noFill/>
          <a:ln>
            <a:noFill/>
          </a:ln>
        </p:spPr>
        <p:txBody>
          <a:bodyPr spcFirstLastPara="1" wrap="square" lIns="91425" tIns="45700" rIns="91425" bIns="45700" anchor="t" anchorCtr="0">
            <a:spAutoFit/>
          </a:bodyPr>
          <a:lstStyle/>
          <a:p>
            <a:pPr lvl="0"/>
            <a:r>
              <a:rPr lang="en-US" altLang="zh-CN" sz="3200" b="1" dirty="0">
                <a:solidFill>
                  <a:srgbClr val="C00000"/>
                </a:solidFill>
                <a:latin typeface="Trebuchet MS"/>
                <a:ea typeface="Trebuchet MS"/>
                <a:cs typeface="Trebuchet MS"/>
                <a:sym typeface="Trebuchet MS"/>
              </a:rPr>
              <a:t>Sentiment</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Analysis</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a:t>
            </a:r>
            <a:r>
              <a:rPr lang="zh-CN" altLang="en-US" sz="3200" b="1" dirty="0">
                <a:solidFill>
                  <a:srgbClr val="C00000"/>
                </a:solidFill>
                <a:latin typeface="Trebuchet MS"/>
                <a:ea typeface="Trebuchet MS"/>
                <a:cs typeface="Trebuchet MS"/>
                <a:sym typeface="Trebuchet MS"/>
              </a:rPr>
              <a:t> </a:t>
            </a:r>
            <a:r>
              <a:rPr lang="en-US" altLang="zh-CN" sz="3200" b="1" dirty="0" err="1">
                <a:solidFill>
                  <a:srgbClr val="C00000"/>
                </a:solidFill>
                <a:latin typeface="Trebuchet MS"/>
                <a:ea typeface="Trebuchet MS"/>
                <a:cs typeface="Trebuchet MS"/>
                <a:sym typeface="Trebuchet MS"/>
              </a:rPr>
              <a:t>Nltk.Naïve</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Bayes</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classifier</a:t>
            </a:r>
            <a:r>
              <a:rPr lang="zh-CN" altLang="en-US" sz="3200" b="1" dirty="0">
                <a:solidFill>
                  <a:srgbClr val="C00000"/>
                </a:solidFill>
                <a:latin typeface="Trebuchet MS"/>
                <a:ea typeface="Trebuchet MS"/>
                <a:cs typeface="Trebuchet MS"/>
                <a:sym typeface="Trebuchet MS"/>
              </a:rPr>
              <a:t> </a:t>
            </a:r>
            <a:endParaRPr sz="3200" b="1" i="0" dirty="0">
              <a:solidFill>
                <a:srgbClr val="C00000"/>
              </a:solidFill>
              <a:latin typeface="Trebuchet MS"/>
              <a:ea typeface="Trebuchet MS"/>
              <a:cs typeface="Trebuchet MS"/>
              <a:sym typeface="Trebuchet MS"/>
            </a:endParaRPr>
          </a:p>
        </p:txBody>
      </p:sp>
      <p:sp>
        <p:nvSpPr>
          <p:cNvPr id="273" name="Google Shape;273;p5"/>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C3ADC55-5D8E-9A4D-8DE3-254F04121381}"/>
                  </a:ext>
                </a:extLst>
              </p14:cNvPr>
              <p14:cNvContentPartPr/>
              <p14:nvPr/>
            </p14:nvContentPartPr>
            <p14:xfrm>
              <a:off x="6986400" y="1444200"/>
              <a:ext cx="2404800" cy="39600"/>
            </p14:xfrm>
          </p:contentPart>
        </mc:Choice>
        <mc:Fallback xmlns="">
          <p:pic>
            <p:nvPicPr>
              <p:cNvPr id="5" name="Ink 4">
                <a:extLst>
                  <a:ext uri="{FF2B5EF4-FFF2-40B4-BE49-F238E27FC236}">
                    <a16:creationId xmlns:a16="http://schemas.microsoft.com/office/drawing/2014/main" id="{1C3ADC55-5D8E-9A4D-8DE3-254F04121381}"/>
                  </a:ext>
                </a:extLst>
              </p:cNvPr>
              <p:cNvPicPr/>
              <p:nvPr/>
            </p:nvPicPr>
            <p:blipFill>
              <a:blip r:embed="rId5"/>
              <a:stretch>
                <a:fillRect/>
              </a:stretch>
            </p:blipFill>
            <p:spPr>
              <a:xfrm>
                <a:off x="6932400" y="1336200"/>
                <a:ext cx="2512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80FD428-66B8-DA4C-9CB1-D4F81DE7367D}"/>
                  </a:ext>
                </a:extLst>
              </p14:cNvPr>
              <p14:cNvContentPartPr/>
              <p14:nvPr/>
            </p14:nvContentPartPr>
            <p14:xfrm>
              <a:off x="-316920" y="1128480"/>
              <a:ext cx="360" cy="360"/>
            </p14:xfrm>
          </p:contentPart>
        </mc:Choice>
        <mc:Fallback xmlns="">
          <p:pic>
            <p:nvPicPr>
              <p:cNvPr id="6" name="Ink 5">
                <a:extLst>
                  <a:ext uri="{FF2B5EF4-FFF2-40B4-BE49-F238E27FC236}">
                    <a16:creationId xmlns:a16="http://schemas.microsoft.com/office/drawing/2014/main" id="{680FD428-66B8-DA4C-9CB1-D4F81DE7367D}"/>
                  </a:ext>
                </a:extLst>
              </p:cNvPr>
              <p:cNvPicPr/>
              <p:nvPr/>
            </p:nvPicPr>
            <p:blipFill>
              <a:blip r:embed="rId7"/>
              <a:stretch>
                <a:fillRect/>
              </a:stretch>
            </p:blipFill>
            <p:spPr>
              <a:xfrm>
                <a:off x="-370920" y="1020840"/>
                <a:ext cx="108000" cy="216000"/>
              </a:xfrm>
              <a:prstGeom prst="rect">
                <a:avLst/>
              </a:prstGeom>
            </p:spPr>
          </p:pic>
        </mc:Fallback>
      </mc:AlternateContent>
      <p:sp>
        <p:nvSpPr>
          <p:cNvPr id="3" name="TextBox 2">
            <a:extLst>
              <a:ext uri="{FF2B5EF4-FFF2-40B4-BE49-F238E27FC236}">
                <a16:creationId xmlns:a16="http://schemas.microsoft.com/office/drawing/2014/main" id="{6F91ABC0-9617-E946-9CE1-AE34F7B99C41}"/>
              </a:ext>
            </a:extLst>
          </p:cNvPr>
          <p:cNvSpPr txBox="1"/>
          <p:nvPr/>
        </p:nvSpPr>
        <p:spPr>
          <a:xfrm>
            <a:off x="254831" y="6226695"/>
            <a:ext cx="4053697" cy="400110"/>
          </a:xfrm>
          <a:prstGeom prst="rect">
            <a:avLst/>
          </a:prstGeom>
          <a:noFill/>
        </p:spPr>
        <p:txBody>
          <a:bodyPr wrap="square" rtlCol="0">
            <a:spAutoFit/>
          </a:bodyPr>
          <a:lstStyle/>
          <a:p>
            <a:r>
              <a:rPr lang="en-US" sz="2000" b="1" dirty="0"/>
              <a:t>Train / Test size:</a:t>
            </a:r>
            <a:r>
              <a:rPr lang="zh-CN" altLang="en-US" sz="2000" dirty="0"/>
              <a:t> </a:t>
            </a:r>
            <a:r>
              <a:rPr lang="en-US" altLang="zh-CN" sz="2000" b="1" dirty="0"/>
              <a:t>49000</a:t>
            </a:r>
            <a:r>
              <a:rPr lang="en-US" sz="2000" b="1" dirty="0"/>
              <a:t>/</a:t>
            </a:r>
            <a:r>
              <a:rPr lang="en-US" altLang="zh-CN" sz="2000" b="1" dirty="0"/>
              <a:t>22122</a:t>
            </a:r>
            <a:endParaRPr lang="en-US" sz="2000" b="1" dirty="0"/>
          </a:p>
        </p:txBody>
      </p:sp>
      <p:sp>
        <p:nvSpPr>
          <p:cNvPr id="4" name="TextBox 3">
            <a:extLst>
              <a:ext uri="{FF2B5EF4-FFF2-40B4-BE49-F238E27FC236}">
                <a16:creationId xmlns:a16="http://schemas.microsoft.com/office/drawing/2014/main" id="{24B9D07E-AB01-2F47-A392-E6ED83A37C96}"/>
              </a:ext>
            </a:extLst>
          </p:cNvPr>
          <p:cNvSpPr txBox="1"/>
          <p:nvPr/>
        </p:nvSpPr>
        <p:spPr>
          <a:xfrm>
            <a:off x="254832" y="5826585"/>
            <a:ext cx="6696064" cy="400110"/>
          </a:xfrm>
          <a:prstGeom prst="rect">
            <a:avLst/>
          </a:prstGeom>
          <a:noFill/>
        </p:spPr>
        <p:txBody>
          <a:bodyPr wrap="none" rtlCol="0">
            <a:spAutoFit/>
          </a:bodyPr>
          <a:lstStyle/>
          <a:p>
            <a:r>
              <a:rPr lang="en-US" altLang="zh-CN" sz="2000" b="1" dirty="0"/>
              <a:t>Get</a:t>
            </a:r>
            <a:r>
              <a:rPr lang="zh-CN" altLang="en-US" sz="2000" b="1" dirty="0"/>
              <a:t> </a:t>
            </a:r>
            <a:r>
              <a:rPr lang="en-US" altLang="zh-CN" sz="2000" b="1" dirty="0"/>
              <a:t>stem</a:t>
            </a:r>
            <a:r>
              <a:rPr lang="zh-CN" altLang="en-US" sz="2000" b="1" dirty="0"/>
              <a:t> </a:t>
            </a:r>
            <a:r>
              <a:rPr lang="en-US" altLang="zh-CN" sz="2000" b="1" dirty="0"/>
              <a:t>words,</a:t>
            </a:r>
            <a:r>
              <a:rPr lang="zh-CN" altLang="en-US" sz="2000" b="1" dirty="0"/>
              <a:t> </a:t>
            </a:r>
            <a:r>
              <a:rPr lang="en-US" altLang="zh-CN" sz="2000" b="1" dirty="0"/>
              <a:t>label</a:t>
            </a:r>
            <a:r>
              <a:rPr lang="zh-CN" altLang="en-US" sz="2000" b="1" dirty="0"/>
              <a:t> </a:t>
            </a:r>
            <a:r>
              <a:rPr lang="en-US" altLang="zh-CN" sz="2000" b="1" dirty="0"/>
              <a:t>&gt;=4</a:t>
            </a:r>
            <a:r>
              <a:rPr lang="zh-CN" altLang="en-US" sz="2000" b="1" dirty="0"/>
              <a:t> </a:t>
            </a:r>
            <a:r>
              <a:rPr lang="en-US" altLang="zh-CN" sz="2000" b="1" dirty="0"/>
              <a:t>as</a:t>
            </a:r>
            <a:r>
              <a:rPr lang="zh-CN" altLang="en-US" sz="2000" b="1" dirty="0"/>
              <a:t> </a:t>
            </a:r>
            <a:r>
              <a:rPr lang="en-US" altLang="zh-CN" sz="2000" b="1" dirty="0"/>
              <a:t>‘</a:t>
            </a:r>
            <a:r>
              <a:rPr lang="en-US" altLang="zh-CN" sz="2000" b="1" dirty="0" err="1"/>
              <a:t>positi</a:t>
            </a:r>
            <a:r>
              <a:rPr lang="en-US" altLang="zh-CN" sz="2000" b="1" dirty="0"/>
              <a:t>’,</a:t>
            </a:r>
            <a:r>
              <a:rPr lang="zh-CN" altLang="en-US" sz="2000" b="1" dirty="0"/>
              <a:t> </a:t>
            </a:r>
            <a:r>
              <a:rPr lang="en-US" altLang="zh-CN" sz="2000" b="1" dirty="0"/>
              <a:t>other</a:t>
            </a:r>
            <a:r>
              <a:rPr lang="zh-CN" altLang="en-US" sz="2000" b="1" dirty="0"/>
              <a:t> </a:t>
            </a:r>
            <a:r>
              <a:rPr lang="en-US" altLang="zh-CN" sz="2000" b="1" dirty="0"/>
              <a:t>as</a:t>
            </a:r>
            <a:r>
              <a:rPr lang="zh-CN" altLang="en-US" sz="2000" b="1" dirty="0"/>
              <a:t> </a:t>
            </a:r>
            <a:r>
              <a:rPr lang="en-US" altLang="zh-CN" sz="2000" b="1" dirty="0"/>
              <a:t>‘</a:t>
            </a:r>
            <a:r>
              <a:rPr lang="en-US" altLang="zh-CN" sz="2000" b="1" dirty="0" err="1"/>
              <a:t>negati</a:t>
            </a:r>
            <a:r>
              <a:rPr lang="en-US" altLang="zh-CN" sz="2000" b="1" dirty="0"/>
              <a:t>’</a:t>
            </a:r>
            <a:endParaRPr lang="en-US" sz="2000" b="1" dirty="0"/>
          </a:p>
        </p:txBody>
      </p:sp>
      <p:pic>
        <p:nvPicPr>
          <p:cNvPr id="7" name="Picture 6">
            <a:extLst>
              <a:ext uri="{FF2B5EF4-FFF2-40B4-BE49-F238E27FC236}">
                <a16:creationId xmlns:a16="http://schemas.microsoft.com/office/drawing/2014/main" id="{DB407725-4005-7143-A642-B504F0F80E91}"/>
              </a:ext>
            </a:extLst>
          </p:cNvPr>
          <p:cNvPicPr>
            <a:picLocks noChangeAspect="1"/>
          </p:cNvPicPr>
          <p:nvPr/>
        </p:nvPicPr>
        <p:blipFill>
          <a:blip r:embed="rId8"/>
          <a:stretch>
            <a:fillRect/>
          </a:stretch>
        </p:blipFill>
        <p:spPr>
          <a:xfrm>
            <a:off x="703463" y="1128480"/>
            <a:ext cx="10021687" cy="4275370"/>
          </a:xfrm>
          <a:prstGeom prst="rect">
            <a:avLst/>
          </a:prstGeom>
        </p:spPr>
      </p:pic>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D10D156-D3C7-F246-9DDC-191015090EED}"/>
                  </a:ext>
                </a:extLst>
              </p14:cNvPr>
              <p14:cNvContentPartPr/>
              <p14:nvPr/>
            </p14:nvContentPartPr>
            <p14:xfrm>
              <a:off x="3585131" y="1285411"/>
              <a:ext cx="2190960" cy="24480"/>
            </p14:xfrm>
          </p:contentPart>
        </mc:Choice>
        <mc:Fallback xmlns="">
          <p:pic>
            <p:nvPicPr>
              <p:cNvPr id="8" name="Ink 7">
                <a:extLst>
                  <a:ext uri="{FF2B5EF4-FFF2-40B4-BE49-F238E27FC236}">
                    <a16:creationId xmlns:a16="http://schemas.microsoft.com/office/drawing/2014/main" id="{ED10D156-D3C7-F246-9DDC-191015090EED}"/>
                  </a:ext>
                </a:extLst>
              </p:cNvPr>
              <p:cNvPicPr/>
              <p:nvPr/>
            </p:nvPicPr>
            <p:blipFill>
              <a:blip r:embed="rId10"/>
              <a:stretch>
                <a:fillRect/>
              </a:stretch>
            </p:blipFill>
            <p:spPr>
              <a:xfrm>
                <a:off x="3531131" y="1177411"/>
                <a:ext cx="2298600" cy="240120"/>
              </a:xfrm>
              <a:prstGeom prst="rect">
                <a:avLst/>
              </a:prstGeom>
            </p:spPr>
          </p:pic>
        </mc:Fallback>
      </mc:AlternateContent>
    </p:spTree>
    <p:extLst>
      <p:ext uri="{BB962C8B-B14F-4D97-AF65-F5344CB8AC3E}">
        <p14:creationId xmlns:p14="http://schemas.microsoft.com/office/powerpoint/2010/main" val="321945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p:nvPr/>
        </p:nvSpPr>
        <p:spPr>
          <a:xfrm>
            <a:off x="714908" y="381850"/>
            <a:ext cx="6096000"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3200" b="1" i="0" dirty="0">
                <a:solidFill>
                  <a:srgbClr val="C00000"/>
                </a:solidFill>
                <a:latin typeface="Trebuchet MS"/>
                <a:ea typeface="Trebuchet MS"/>
                <a:cs typeface="Trebuchet MS"/>
                <a:sym typeface="Trebuchet MS"/>
              </a:rPr>
              <a:t>Finding</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Other</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Classifiers</a:t>
            </a:r>
            <a:r>
              <a:rPr lang="zh-CN" altLang="en-US" sz="3200" b="1" dirty="0">
                <a:solidFill>
                  <a:srgbClr val="C00000"/>
                </a:solidFill>
                <a:latin typeface="Trebuchet MS"/>
                <a:ea typeface="Trebuchet MS"/>
                <a:cs typeface="Trebuchet MS"/>
                <a:sym typeface="Trebuchet MS"/>
              </a:rPr>
              <a:t> </a:t>
            </a:r>
            <a:r>
              <a:rPr lang="en-US" altLang="zh-CN" sz="3200" b="1" dirty="0" err="1">
                <a:solidFill>
                  <a:srgbClr val="C00000"/>
                </a:solidFill>
                <a:latin typeface="Trebuchet MS"/>
                <a:ea typeface="Trebuchet MS"/>
                <a:cs typeface="Trebuchet MS"/>
                <a:sym typeface="Trebuchet MS"/>
              </a:rPr>
              <a:t>Sklearn</a:t>
            </a:r>
            <a:r>
              <a:rPr lang="zh-CN" altLang="en-US" sz="3200" b="1" dirty="0">
                <a:solidFill>
                  <a:srgbClr val="C00000"/>
                </a:solidFill>
                <a:latin typeface="Trebuchet MS"/>
                <a:ea typeface="Trebuchet MS"/>
                <a:cs typeface="Trebuchet MS"/>
                <a:sym typeface="Trebuchet MS"/>
              </a:rPr>
              <a:t> </a:t>
            </a:r>
            <a:endParaRPr sz="3200" b="1" i="0" dirty="0">
              <a:solidFill>
                <a:srgbClr val="C00000"/>
              </a:solidFill>
              <a:latin typeface="Trebuchet MS"/>
              <a:ea typeface="Trebuchet MS"/>
              <a:cs typeface="Trebuchet MS"/>
              <a:sym typeface="Trebuchet MS"/>
            </a:endParaRPr>
          </a:p>
        </p:txBody>
      </p:sp>
      <p:sp>
        <p:nvSpPr>
          <p:cNvPr id="273" name="Google Shape;273;p5"/>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17409D7D-B5D4-8545-94CB-6F4CA851B6B3}"/>
              </a:ext>
            </a:extLst>
          </p:cNvPr>
          <p:cNvGraphicFramePr>
            <a:graphicFrameLocks noGrp="1"/>
          </p:cNvGraphicFramePr>
          <p:nvPr>
            <p:extLst>
              <p:ext uri="{D42A27DB-BD31-4B8C-83A1-F6EECF244321}">
                <p14:modId xmlns:p14="http://schemas.microsoft.com/office/powerpoint/2010/main" val="3154887777"/>
              </p:ext>
            </p:extLst>
          </p:nvPr>
        </p:nvGraphicFramePr>
        <p:xfrm>
          <a:off x="1894841" y="1725506"/>
          <a:ext cx="7691121" cy="2297854"/>
        </p:xfrm>
        <a:graphic>
          <a:graphicData uri="http://schemas.openxmlformats.org/drawingml/2006/table">
            <a:tbl>
              <a:tblPr firstRow="1" bandRow="1">
                <a:tableStyleId>{073A0DAA-6AF3-43AB-8588-CEC1D06C72B9}</a:tableStyleId>
              </a:tblPr>
              <a:tblGrid>
                <a:gridCol w="2563707">
                  <a:extLst>
                    <a:ext uri="{9D8B030D-6E8A-4147-A177-3AD203B41FA5}">
                      <a16:colId xmlns:a16="http://schemas.microsoft.com/office/drawing/2014/main" val="3543190707"/>
                    </a:ext>
                  </a:extLst>
                </a:gridCol>
                <a:gridCol w="2563707">
                  <a:extLst>
                    <a:ext uri="{9D8B030D-6E8A-4147-A177-3AD203B41FA5}">
                      <a16:colId xmlns:a16="http://schemas.microsoft.com/office/drawing/2014/main" val="3516206209"/>
                    </a:ext>
                  </a:extLst>
                </a:gridCol>
                <a:gridCol w="2563707">
                  <a:extLst>
                    <a:ext uri="{9D8B030D-6E8A-4147-A177-3AD203B41FA5}">
                      <a16:colId xmlns:a16="http://schemas.microsoft.com/office/drawing/2014/main" val="529535391"/>
                    </a:ext>
                  </a:extLst>
                </a:gridCol>
              </a:tblGrid>
              <a:tr h="1148927">
                <a:tc>
                  <a:txBody>
                    <a:bodyPr/>
                    <a:lstStyle/>
                    <a:p>
                      <a:endParaRPr lang="en-US" sz="2000" dirty="0"/>
                    </a:p>
                  </a:txBody>
                  <a:tcPr>
                    <a:solidFill>
                      <a:srgbClr val="C00000"/>
                    </a:solidFill>
                  </a:tcPr>
                </a:tc>
                <a:tc>
                  <a:txBody>
                    <a:bodyPr/>
                    <a:lstStyle/>
                    <a:p>
                      <a:pPr algn="ctr"/>
                      <a:r>
                        <a:rPr lang="en-US" sz="2000" dirty="0"/>
                        <a:t>Logistic</a:t>
                      </a:r>
                      <a:r>
                        <a:rPr lang="zh-CN" altLang="en-US" sz="2000" dirty="0"/>
                        <a:t> </a:t>
                      </a:r>
                      <a:r>
                        <a:rPr lang="en-US" sz="2000" dirty="0"/>
                        <a:t>Regression</a:t>
                      </a:r>
                    </a:p>
                  </a:txBody>
                  <a:tcPr anchor="ctr">
                    <a:solidFill>
                      <a:srgbClr val="C00000"/>
                    </a:solidFill>
                  </a:tcPr>
                </a:tc>
                <a:tc>
                  <a:txBody>
                    <a:bodyPr/>
                    <a:lstStyle/>
                    <a:p>
                      <a:pPr algn="ctr"/>
                      <a:r>
                        <a:rPr lang="en-US" sz="2000" dirty="0"/>
                        <a:t>Linear</a:t>
                      </a:r>
                      <a:r>
                        <a:rPr lang="zh-CN" altLang="en-US" sz="2000" dirty="0"/>
                        <a:t> </a:t>
                      </a:r>
                      <a:r>
                        <a:rPr lang="en-US" sz="2000" dirty="0"/>
                        <a:t>SV</a:t>
                      </a:r>
                      <a:r>
                        <a:rPr lang="en-US" altLang="zh-CN" sz="2000" dirty="0"/>
                        <a:t>C</a:t>
                      </a:r>
                      <a:endParaRPr lang="en-US" sz="2000" dirty="0"/>
                    </a:p>
                  </a:txBody>
                  <a:tcPr anchor="ctr">
                    <a:solidFill>
                      <a:srgbClr val="C00000"/>
                    </a:solidFill>
                  </a:tcPr>
                </a:tc>
                <a:extLst>
                  <a:ext uri="{0D108BD9-81ED-4DB2-BD59-A6C34878D82A}">
                    <a16:rowId xmlns:a16="http://schemas.microsoft.com/office/drawing/2014/main" val="4106077137"/>
                  </a:ext>
                </a:extLst>
              </a:tr>
              <a:tr h="1148927">
                <a:tc>
                  <a:txBody>
                    <a:bodyPr/>
                    <a:lstStyle/>
                    <a:p>
                      <a:pPr algn="ctr"/>
                      <a:r>
                        <a:rPr lang="en-US" altLang="zh-CN" sz="2000" b="1" dirty="0"/>
                        <a:t>Accuracy</a:t>
                      </a:r>
                    </a:p>
                  </a:txBody>
                  <a:tcPr anchor="ctr"/>
                </a:tc>
                <a:tc>
                  <a:txBody>
                    <a:bodyPr/>
                    <a:lstStyle/>
                    <a:p>
                      <a:pPr algn="ctr"/>
                      <a:r>
                        <a:rPr lang="en-US" sz="2000" b="1" dirty="0"/>
                        <a:t>91.</a:t>
                      </a:r>
                      <a:r>
                        <a:rPr lang="en-US" altLang="zh-CN" sz="2000" b="1" dirty="0"/>
                        <a:t>56</a:t>
                      </a:r>
                      <a:endParaRPr lang="en-US" sz="2000" b="1" dirty="0"/>
                    </a:p>
                  </a:txBody>
                  <a:tcPr anchor="ctr"/>
                </a:tc>
                <a:tc>
                  <a:txBody>
                    <a:bodyPr/>
                    <a:lstStyle/>
                    <a:p>
                      <a:pPr algn="ctr"/>
                      <a:r>
                        <a:rPr lang="en-US" sz="2000" b="1" dirty="0"/>
                        <a:t>90.</a:t>
                      </a:r>
                      <a:r>
                        <a:rPr lang="en-US" altLang="zh-CN" sz="2000" b="1" dirty="0"/>
                        <a:t>29</a:t>
                      </a:r>
                      <a:endParaRPr lang="en-US" sz="2000" b="1" dirty="0"/>
                    </a:p>
                  </a:txBody>
                  <a:tcPr anchor="ctr"/>
                </a:tc>
                <a:extLst>
                  <a:ext uri="{0D108BD9-81ED-4DB2-BD59-A6C34878D82A}">
                    <a16:rowId xmlns:a16="http://schemas.microsoft.com/office/drawing/2014/main" val="2167311584"/>
                  </a:ext>
                </a:extLst>
              </a:tr>
            </a:tbl>
          </a:graphicData>
        </a:graphic>
      </p:graphicFrame>
    </p:spTree>
    <p:extLst>
      <p:ext uri="{BB962C8B-B14F-4D97-AF65-F5344CB8AC3E}">
        <p14:creationId xmlns:p14="http://schemas.microsoft.com/office/powerpoint/2010/main" val="32556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7a8c7b61f3_0_1"/>
          <p:cNvSpPr/>
          <p:nvPr/>
        </p:nvSpPr>
        <p:spPr>
          <a:xfrm>
            <a:off x="714908" y="381850"/>
            <a:ext cx="6096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C00000"/>
                </a:solidFill>
                <a:latin typeface="Trebuchet MS"/>
                <a:ea typeface="Trebuchet MS"/>
                <a:cs typeface="Trebuchet MS"/>
                <a:sym typeface="Trebuchet MS"/>
              </a:rPr>
              <a:t>Agenda</a:t>
            </a:r>
            <a:endParaRPr sz="3200" b="1" i="0" u="none" strike="noStrike" cap="none">
              <a:solidFill>
                <a:srgbClr val="C00000"/>
              </a:solidFill>
              <a:latin typeface="Trebuchet MS"/>
              <a:ea typeface="Trebuchet MS"/>
              <a:cs typeface="Trebuchet MS"/>
              <a:sym typeface="Trebuchet MS"/>
            </a:endParaRPr>
          </a:p>
        </p:txBody>
      </p:sp>
      <p:sp>
        <p:nvSpPr>
          <p:cNvPr id="167" name="Google Shape;167;g7a8c7b61f3_0_1"/>
          <p:cNvSpPr/>
          <p:nvPr/>
        </p:nvSpPr>
        <p:spPr>
          <a:xfrm>
            <a:off x="254832" y="381850"/>
            <a:ext cx="269700" cy="5697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g7a8c7b61f3_0_1"/>
          <p:cNvSpPr txBox="1"/>
          <p:nvPr/>
        </p:nvSpPr>
        <p:spPr>
          <a:xfrm>
            <a:off x="868875" y="1350625"/>
            <a:ext cx="9908100" cy="46389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0"/>
              </a:spcBef>
              <a:spcAft>
                <a:spcPts val="0"/>
              </a:spcAft>
              <a:buClr>
                <a:schemeClr val="dk1"/>
              </a:buClr>
              <a:buSzPts val="2800"/>
              <a:buFont typeface="Trebuchet MS"/>
              <a:buChar char="●"/>
            </a:pPr>
            <a:r>
              <a:rPr lang="en-US" sz="2800" b="1">
                <a:solidFill>
                  <a:schemeClr val="dk1"/>
                </a:solidFill>
                <a:latin typeface="Trebuchet MS"/>
                <a:ea typeface="Trebuchet MS"/>
                <a:cs typeface="Trebuchet MS"/>
                <a:sym typeface="Trebuchet MS"/>
              </a:rPr>
              <a:t>Project objective</a:t>
            </a:r>
            <a:endParaRPr sz="2800" b="1">
              <a:solidFill>
                <a:schemeClr val="dk1"/>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sz="2800" b="1">
              <a:solidFill>
                <a:schemeClr val="dk1"/>
              </a:solidFill>
              <a:latin typeface="Trebuchet MS"/>
              <a:ea typeface="Trebuchet MS"/>
              <a:cs typeface="Trebuchet MS"/>
              <a:sym typeface="Trebuchet MS"/>
            </a:endParaRPr>
          </a:p>
          <a:p>
            <a:pPr marL="457200" marR="0" lvl="0" indent="-406400" algn="l" rtl="0">
              <a:lnSpc>
                <a:spcPct val="100000"/>
              </a:lnSpc>
              <a:spcBef>
                <a:spcPts val="0"/>
              </a:spcBef>
              <a:spcAft>
                <a:spcPts val="0"/>
              </a:spcAft>
              <a:buClr>
                <a:schemeClr val="dk1"/>
              </a:buClr>
              <a:buSzPts val="2800"/>
              <a:buFont typeface="Trebuchet MS"/>
              <a:buChar char="●"/>
            </a:pPr>
            <a:r>
              <a:rPr lang="en-US" sz="2800" b="1">
                <a:solidFill>
                  <a:schemeClr val="dk1"/>
                </a:solidFill>
                <a:latin typeface="Trebuchet MS"/>
                <a:ea typeface="Trebuchet MS"/>
                <a:cs typeface="Trebuchet MS"/>
                <a:sym typeface="Trebuchet MS"/>
              </a:rPr>
              <a:t>Data source</a:t>
            </a:r>
            <a:endParaRPr sz="2800" b="1">
              <a:solidFill>
                <a:schemeClr val="dk1"/>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sz="2800" b="1">
              <a:solidFill>
                <a:schemeClr val="dk1"/>
              </a:solidFill>
              <a:latin typeface="Trebuchet MS"/>
              <a:ea typeface="Trebuchet MS"/>
              <a:cs typeface="Trebuchet MS"/>
              <a:sym typeface="Trebuchet MS"/>
            </a:endParaRPr>
          </a:p>
          <a:p>
            <a:pPr marL="457200" marR="0" lvl="0" indent="-406400" algn="l" rtl="0">
              <a:lnSpc>
                <a:spcPct val="100000"/>
              </a:lnSpc>
              <a:spcBef>
                <a:spcPts val="0"/>
              </a:spcBef>
              <a:spcAft>
                <a:spcPts val="0"/>
              </a:spcAft>
              <a:buClr>
                <a:schemeClr val="dk1"/>
              </a:buClr>
              <a:buSzPts val="2800"/>
              <a:buFont typeface="Trebuchet MS"/>
              <a:buChar char="●"/>
            </a:pPr>
            <a:r>
              <a:rPr lang="en-US" sz="2800" b="1">
                <a:solidFill>
                  <a:schemeClr val="dk1"/>
                </a:solidFill>
                <a:latin typeface="Trebuchet MS"/>
                <a:ea typeface="Trebuchet MS"/>
                <a:cs typeface="Trebuchet MS"/>
                <a:sym typeface="Trebuchet MS"/>
              </a:rPr>
              <a:t>Dataset description</a:t>
            </a:r>
            <a:endParaRPr sz="2800" b="1">
              <a:solidFill>
                <a:schemeClr val="dk1"/>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sz="2800" b="1">
              <a:solidFill>
                <a:schemeClr val="dk1"/>
              </a:solidFill>
              <a:latin typeface="Trebuchet MS"/>
              <a:ea typeface="Trebuchet MS"/>
              <a:cs typeface="Trebuchet MS"/>
              <a:sym typeface="Trebuchet MS"/>
            </a:endParaRPr>
          </a:p>
          <a:p>
            <a:pPr marL="457200" marR="0" lvl="0" indent="-406400" algn="l" rtl="0">
              <a:lnSpc>
                <a:spcPct val="100000"/>
              </a:lnSpc>
              <a:spcBef>
                <a:spcPts val="0"/>
              </a:spcBef>
              <a:spcAft>
                <a:spcPts val="0"/>
              </a:spcAft>
              <a:buClr>
                <a:schemeClr val="dk1"/>
              </a:buClr>
              <a:buSzPts val="2800"/>
              <a:buFont typeface="Trebuchet MS"/>
              <a:buChar char="●"/>
            </a:pPr>
            <a:r>
              <a:rPr lang="en-US" sz="2800" b="1">
                <a:solidFill>
                  <a:schemeClr val="dk1"/>
                </a:solidFill>
                <a:latin typeface="Trebuchet MS"/>
                <a:ea typeface="Trebuchet MS"/>
                <a:cs typeface="Trebuchet MS"/>
                <a:sym typeface="Trebuchet MS"/>
              </a:rPr>
              <a:t>Methodology</a:t>
            </a:r>
            <a:endParaRPr sz="2800" b="1">
              <a:solidFill>
                <a:schemeClr val="dk1"/>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sz="2800" b="1">
              <a:solidFill>
                <a:schemeClr val="dk1"/>
              </a:solidFill>
              <a:latin typeface="Trebuchet MS"/>
              <a:ea typeface="Trebuchet MS"/>
              <a:cs typeface="Trebuchet MS"/>
              <a:sym typeface="Trebuchet MS"/>
            </a:endParaRPr>
          </a:p>
          <a:p>
            <a:pPr marL="457200" marR="0" lvl="0" indent="-406400" algn="l" rtl="0">
              <a:lnSpc>
                <a:spcPct val="100000"/>
              </a:lnSpc>
              <a:spcBef>
                <a:spcPts val="0"/>
              </a:spcBef>
              <a:spcAft>
                <a:spcPts val="0"/>
              </a:spcAft>
              <a:buClr>
                <a:schemeClr val="dk1"/>
              </a:buClr>
              <a:buSzPts val="2800"/>
              <a:buFont typeface="Trebuchet MS"/>
              <a:buChar char="●"/>
            </a:pPr>
            <a:r>
              <a:rPr lang="en-US" sz="2800" b="1">
                <a:solidFill>
                  <a:schemeClr val="dk1"/>
                </a:solidFill>
                <a:latin typeface="Trebuchet MS"/>
                <a:ea typeface="Trebuchet MS"/>
                <a:cs typeface="Trebuchet MS"/>
                <a:sym typeface="Trebuchet MS"/>
              </a:rPr>
              <a:t>Evaluation Results</a:t>
            </a:r>
            <a:endParaRPr sz="2800" b="1">
              <a:solidFill>
                <a:schemeClr val="dk1"/>
              </a:solidFill>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sz="2800" b="1">
              <a:solidFill>
                <a:schemeClr val="dk1"/>
              </a:solidFill>
              <a:latin typeface="Trebuchet MS"/>
              <a:ea typeface="Trebuchet MS"/>
              <a:cs typeface="Trebuchet MS"/>
              <a:sym typeface="Trebuchet MS"/>
            </a:endParaRPr>
          </a:p>
          <a:p>
            <a:pPr marL="457200" marR="0" lvl="0" indent="-406400" algn="l" rtl="0">
              <a:lnSpc>
                <a:spcPct val="100000"/>
              </a:lnSpc>
              <a:spcBef>
                <a:spcPts val="0"/>
              </a:spcBef>
              <a:spcAft>
                <a:spcPts val="0"/>
              </a:spcAft>
              <a:buClr>
                <a:schemeClr val="dk1"/>
              </a:buClr>
              <a:buSzPts val="2800"/>
              <a:buFont typeface="Trebuchet MS"/>
              <a:buChar char="●"/>
            </a:pPr>
            <a:r>
              <a:rPr lang="en-US" sz="2800" b="1">
                <a:solidFill>
                  <a:schemeClr val="dk1"/>
                </a:solidFill>
                <a:latin typeface="Trebuchet MS"/>
                <a:ea typeface="Trebuchet MS"/>
                <a:cs typeface="Trebuchet MS"/>
                <a:sym typeface="Trebuchet MS"/>
              </a:rPr>
              <a:t>Findings and Recommendations</a:t>
            </a:r>
            <a:endParaRPr sz="2800" b="1">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endParaRPr sz="2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p:nvPr/>
        </p:nvSpPr>
        <p:spPr>
          <a:xfrm>
            <a:off x="714908" y="381850"/>
            <a:ext cx="8185252"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dirty="0">
                <a:solidFill>
                  <a:srgbClr val="C00000"/>
                </a:solidFill>
                <a:latin typeface="Trebuchet MS"/>
                <a:ea typeface="Trebuchet MS"/>
                <a:cs typeface="Trebuchet MS"/>
                <a:sym typeface="Trebuchet MS"/>
              </a:rPr>
              <a:t>Find</a:t>
            </a:r>
            <a:r>
              <a:rPr lang="en-US" sz="3200" b="1" dirty="0">
                <a:solidFill>
                  <a:srgbClr val="C00000"/>
                </a:solidFill>
                <a:latin typeface="Trebuchet MS"/>
                <a:ea typeface="Trebuchet MS"/>
                <a:cs typeface="Trebuchet MS"/>
                <a:sym typeface="Trebuchet MS"/>
              </a:rPr>
              <a:t>ing </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a:t>
            </a:r>
            <a:r>
              <a:rPr lang="zh-CN" altLang="en-US" sz="3200" b="1" dirty="0">
                <a:solidFill>
                  <a:srgbClr val="C00000"/>
                </a:solidFill>
                <a:latin typeface="Trebuchet MS"/>
                <a:ea typeface="Trebuchet MS"/>
                <a:cs typeface="Trebuchet MS"/>
                <a:sym typeface="Trebuchet MS"/>
              </a:rPr>
              <a:t> </a:t>
            </a:r>
            <a:r>
              <a:rPr lang="en-US" altLang="zh-CN" sz="3200" b="1" dirty="0" err="1">
                <a:solidFill>
                  <a:srgbClr val="C00000"/>
                </a:solidFill>
                <a:latin typeface="Trebuchet MS"/>
                <a:ea typeface="Trebuchet MS"/>
                <a:cs typeface="Trebuchet MS"/>
                <a:sym typeface="Trebuchet MS"/>
              </a:rPr>
              <a:t>Nltk.Naïve</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Bayes</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classifier</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for</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extreme</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value</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prediction</a:t>
            </a:r>
            <a:r>
              <a:rPr lang="zh-CN" altLang="en-US" sz="3200" b="1" dirty="0">
                <a:solidFill>
                  <a:srgbClr val="C00000"/>
                </a:solidFill>
                <a:latin typeface="Trebuchet MS"/>
                <a:ea typeface="Trebuchet MS"/>
                <a:cs typeface="Trebuchet MS"/>
                <a:sym typeface="Trebuchet MS"/>
              </a:rPr>
              <a:t>  </a:t>
            </a:r>
            <a:r>
              <a:rPr lang="en-US" sz="3200" b="1" dirty="0">
                <a:solidFill>
                  <a:srgbClr val="C00000"/>
                </a:solidFill>
                <a:latin typeface="Trebuchet MS"/>
                <a:ea typeface="Trebuchet MS"/>
                <a:cs typeface="Trebuchet MS"/>
                <a:sym typeface="Trebuchet MS"/>
              </a:rPr>
              <a:t> </a:t>
            </a:r>
            <a:endParaRPr sz="3200" b="1" i="0" dirty="0">
              <a:solidFill>
                <a:srgbClr val="C00000"/>
              </a:solidFill>
              <a:latin typeface="Trebuchet MS"/>
              <a:ea typeface="Trebuchet MS"/>
              <a:cs typeface="Trebuchet MS"/>
              <a:sym typeface="Trebuchet MS"/>
            </a:endParaRPr>
          </a:p>
        </p:txBody>
      </p:sp>
      <p:sp>
        <p:nvSpPr>
          <p:cNvPr id="273" name="Google Shape;273;p5"/>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9323B73-C931-D148-852A-74888B487EDA}"/>
                  </a:ext>
                </a:extLst>
              </p14:cNvPr>
              <p14:cNvContentPartPr/>
              <p14:nvPr/>
            </p14:nvContentPartPr>
            <p14:xfrm>
              <a:off x="5525426" y="1814838"/>
              <a:ext cx="2251800" cy="11160"/>
            </p14:xfrm>
          </p:contentPart>
        </mc:Choice>
        <mc:Fallback xmlns="">
          <p:pic>
            <p:nvPicPr>
              <p:cNvPr id="2" name="Ink 1">
                <a:extLst>
                  <a:ext uri="{FF2B5EF4-FFF2-40B4-BE49-F238E27FC236}">
                    <a16:creationId xmlns:a16="http://schemas.microsoft.com/office/drawing/2014/main" id="{99323B73-C931-D148-852A-74888B487EDA}"/>
                  </a:ext>
                </a:extLst>
              </p:cNvPr>
              <p:cNvPicPr/>
              <p:nvPr/>
            </p:nvPicPr>
            <p:blipFill>
              <a:blip r:embed="rId5"/>
              <a:stretch>
                <a:fillRect/>
              </a:stretch>
            </p:blipFill>
            <p:spPr>
              <a:xfrm>
                <a:off x="5471426" y="1706838"/>
                <a:ext cx="2359440" cy="226800"/>
              </a:xfrm>
              <a:prstGeom prst="rect">
                <a:avLst/>
              </a:prstGeom>
            </p:spPr>
          </p:pic>
        </mc:Fallback>
      </mc:AlternateContent>
      <p:sp>
        <p:nvSpPr>
          <p:cNvPr id="6" name="TextBox 5">
            <a:extLst>
              <a:ext uri="{FF2B5EF4-FFF2-40B4-BE49-F238E27FC236}">
                <a16:creationId xmlns:a16="http://schemas.microsoft.com/office/drawing/2014/main" id="{1B8F39D3-58DB-3040-8702-09F5226407E6}"/>
              </a:ext>
            </a:extLst>
          </p:cNvPr>
          <p:cNvSpPr txBox="1"/>
          <p:nvPr/>
        </p:nvSpPr>
        <p:spPr>
          <a:xfrm>
            <a:off x="119809" y="6337085"/>
            <a:ext cx="4053697" cy="400110"/>
          </a:xfrm>
          <a:prstGeom prst="rect">
            <a:avLst/>
          </a:prstGeom>
          <a:noFill/>
        </p:spPr>
        <p:txBody>
          <a:bodyPr wrap="square" rtlCol="0">
            <a:spAutoFit/>
          </a:bodyPr>
          <a:lstStyle/>
          <a:p>
            <a:r>
              <a:rPr lang="en-US" sz="2000" b="1" dirty="0"/>
              <a:t>Train / Test size:</a:t>
            </a:r>
            <a:r>
              <a:rPr lang="zh-CN" altLang="en-US" sz="2000" dirty="0"/>
              <a:t> </a:t>
            </a:r>
            <a:r>
              <a:rPr lang="en-US" altLang="zh-CN" sz="2000" b="1" dirty="0"/>
              <a:t>30000</a:t>
            </a:r>
            <a:r>
              <a:rPr lang="en-US" sz="2000" b="1" dirty="0"/>
              <a:t>/</a:t>
            </a:r>
            <a:r>
              <a:rPr lang="en-US" altLang="zh-CN" sz="2000" b="1" dirty="0"/>
              <a:t>16651</a:t>
            </a:r>
            <a:endParaRPr lang="en-US" sz="2000" b="1" dirty="0"/>
          </a:p>
        </p:txBody>
      </p:sp>
      <p:pic>
        <p:nvPicPr>
          <p:cNvPr id="4" name="Picture 3">
            <a:extLst>
              <a:ext uri="{FF2B5EF4-FFF2-40B4-BE49-F238E27FC236}">
                <a16:creationId xmlns:a16="http://schemas.microsoft.com/office/drawing/2014/main" id="{E09B66AD-0A0B-554D-BD38-0FDCC9D23F89}"/>
              </a:ext>
            </a:extLst>
          </p:cNvPr>
          <p:cNvPicPr>
            <a:picLocks noChangeAspect="1"/>
          </p:cNvPicPr>
          <p:nvPr/>
        </p:nvPicPr>
        <p:blipFill>
          <a:blip r:embed="rId6"/>
          <a:stretch>
            <a:fillRect/>
          </a:stretch>
        </p:blipFill>
        <p:spPr>
          <a:xfrm>
            <a:off x="991526" y="1688481"/>
            <a:ext cx="9724156" cy="4194734"/>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6A927A19-66DB-1A48-8E71-66373E7FE889}"/>
                  </a:ext>
                </a:extLst>
              </p14:cNvPr>
              <p14:cNvContentPartPr/>
              <p14:nvPr/>
            </p14:nvContentPartPr>
            <p14:xfrm>
              <a:off x="5379371" y="1835851"/>
              <a:ext cx="2066760" cy="360"/>
            </p14:xfrm>
          </p:contentPart>
        </mc:Choice>
        <mc:Fallback xmlns="">
          <p:pic>
            <p:nvPicPr>
              <p:cNvPr id="5" name="Ink 4">
                <a:extLst>
                  <a:ext uri="{FF2B5EF4-FFF2-40B4-BE49-F238E27FC236}">
                    <a16:creationId xmlns:a16="http://schemas.microsoft.com/office/drawing/2014/main" id="{6A927A19-66DB-1A48-8E71-66373E7FE889}"/>
                  </a:ext>
                </a:extLst>
              </p:cNvPr>
              <p:cNvPicPr/>
              <p:nvPr/>
            </p:nvPicPr>
            <p:blipFill>
              <a:blip r:embed="rId8"/>
              <a:stretch>
                <a:fillRect/>
              </a:stretch>
            </p:blipFill>
            <p:spPr>
              <a:xfrm>
                <a:off x="5325731" y="1727851"/>
                <a:ext cx="2174400" cy="216000"/>
              </a:xfrm>
              <a:prstGeom prst="rect">
                <a:avLst/>
              </a:prstGeom>
            </p:spPr>
          </p:pic>
        </mc:Fallback>
      </mc:AlternateContent>
    </p:spTree>
    <p:extLst>
      <p:ext uri="{BB962C8B-B14F-4D97-AF65-F5344CB8AC3E}">
        <p14:creationId xmlns:p14="http://schemas.microsoft.com/office/powerpoint/2010/main" val="225347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p:nvPr/>
        </p:nvSpPr>
        <p:spPr>
          <a:xfrm>
            <a:off x="714908" y="381850"/>
            <a:ext cx="8185252" cy="584735"/>
          </a:xfrm>
          <a:prstGeom prst="rect">
            <a:avLst/>
          </a:prstGeom>
          <a:noFill/>
          <a:ln>
            <a:noFill/>
          </a:ln>
        </p:spPr>
        <p:txBody>
          <a:bodyPr spcFirstLastPara="1" wrap="square" lIns="91425" tIns="45700" rIns="91425" bIns="45700" anchor="t" anchorCtr="0">
            <a:spAutoFit/>
          </a:bodyPr>
          <a:lstStyle/>
          <a:p>
            <a:pPr lvl="0"/>
            <a:r>
              <a:rPr lang="en-US" sz="3200" b="1" i="0" dirty="0">
                <a:solidFill>
                  <a:srgbClr val="C00000"/>
                </a:solidFill>
                <a:latin typeface="Trebuchet MS"/>
                <a:ea typeface="Trebuchet MS"/>
                <a:cs typeface="Trebuchet MS"/>
                <a:sym typeface="Trebuchet MS"/>
              </a:rPr>
              <a:t>Find</a:t>
            </a:r>
            <a:r>
              <a:rPr lang="en-US" sz="3200" b="1" dirty="0">
                <a:solidFill>
                  <a:srgbClr val="C00000"/>
                </a:solidFill>
                <a:latin typeface="Trebuchet MS"/>
                <a:ea typeface="Trebuchet MS"/>
                <a:cs typeface="Trebuchet MS"/>
                <a:sym typeface="Trebuchet MS"/>
              </a:rPr>
              <a:t>ing </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a:t>
            </a:r>
            <a:r>
              <a:rPr lang="en-US" altLang="zh-CN" sz="3200" b="1" dirty="0" err="1">
                <a:solidFill>
                  <a:srgbClr val="C00000"/>
                </a:solidFill>
                <a:latin typeface="Trebuchet MS"/>
                <a:ea typeface="Trebuchet MS"/>
                <a:cs typeface="Trebuchet MS"/>
                <a:sym typeface="Trebuchet MS"/>
              </a:rPr>
              <a:t>TextBlob</a:t>
            </a:r>
            <a:endParaRPr sz="3200" b="1" i="0" dirty="0">
              <a:solidFill>
                <a:srgbClr val="C00000"/>
              </a:solidFill>
              <a:latin typeface="Trebuchet MS"/>
              <a:ea typeface="Trebuchet MS"/>
              <a:cs typeface="Trebuchet MS"/>
              <a:sym typeface="Trebuchet MS"/>
            </a:endParaRPr>
          </a:p>
        </p:txBody>
      </p:sp>
      <p:sp>
        <p:nvSpPr>
          <p:cNvPr id="273" name="Google Shape;273;p5"/>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CDBF314-A901-7F40-8DA0-124EA3437930}"/>
                  </a:ext>
                </a:extLst>
              </p14:cNvPr>
              <p14:cNvContentPartPr/>
              <p14:nvPr/>
            </p14:nvContentPartPr>
            <p14:xfrm>
              <a:off x="6036626" y="1247478"/>
              <a:ext cx="667080" cy="11880"/>
            </p14:xfrm>
          </p:contentPart>
        </mc:Choice>
        <mc:Fallback xmlns="">
          <p:pic>
            <p:nvPicPr>
              <p:cNvPr id="2" name="Ink 1">
                <a:extLst>
                  <a:ext uri="{FF2B5EF4-FFF2-40B4-BE49-F238E27FC236}">
                    <a16:creationId xmlns:a16="http://schemas.microsoft.com/office/drawing/2014/main" id="{0CDBF314-A901-7F40-8DA0-124EA3437930}"/>
                  </a:ext>
                </a:extLst>
              </p:cNvPr>
              <p:cNvPicPr/>
              <p:nvPr/>
            </p:nvPicPr>
            <p:blipFill>
              <a:blip r:embed="rId6"/>
              <a:stretch>
                <a:fillRect/>
              </a:stretch>
            </p:blipFill>
            <p:spPr>
              <a:xfrm>
                <a:off x="5982986" y="1139838"/>
                <a:ext cx="7747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69AF016-2F57-0D4F-A1ED-6CC617BD754E}"/>
                  </a:ext>
                </a:extLst>
              </p14:cNvPr>
              <p14:cNvContentPartPr/>
              <p14:nvPr/>
            </p14:nvContentPartPr>
            <p14:xfrm>
              <a:off x="6921506" y="1246038"/>
              <a:ext cx="969480" cy="8640"/>
            </p14:xfrm>
          </p:contentPart>
        </mc:Choice>
        <mc:Fallback xmlns="">
          <p:pic>
            <p:nvPicPr>
              <p:cNvPr id="3" name="Ink 2">
                <a:extLst>
                  <a:ext uri="{FF2B5EF4-FFF2-40B4-BE49-F238E27FC236}">
                    <a16:creationId xmlns:a16="http://schemas.microsoft.com/office/drawing/2014/main" id="{769AF016-2F57-0D4F-A1ED-6CC617BD754E}"/>
                  </a:ext>
                </a:extLst>
              </p:cNvPr>
              <p:cNvPicPr/>
              <p:nvPr/>
            </p:nvPicPr>
            <p:blipFill>
              <a:blip r:embed="rId8"/>
              <a:stretch>
                <a:fillRect/>
              </a:stretch>
            </p:blipFill>
            <p:spPr>
              <a:xfrm>
                <a:off x="6867866" y="1138398"/>
                <a:ext cx="1077120" cy="224280"/>
              </a:xfrm>
              <a:prstGeom prst="rect">
                <a:avLst/>
              </a:prstGeom>
            </p:spPr>
          </p:pic>
        </mc:Fallback>
      </mc:AlternateContent>
      <p:pic>
        <p:nvPicPr>
          <p:cNvPr id="7" name="Picture 6">
            <a:extLst>
              <a:ext uri="{FF2B5EF4-FFF2-40B4-BE49-F238E27FC236}">
                <a16:creationId xmlns:a16="http://schemas.microsoft.com/office/drawing/2014/main" id="{32B584E2-07ED-174B-8647-255519DCC222}"/>
              </a:ext>
            </a:extLst>
          </p:cNvPr>
          <p:cNvPicPr>
            <a:picLocks noChangeAspect="1"/>
          </p:cNvPicPr>
          <p:nvPr/>
        </p:nvPicPr>
        <p:blipFill>
          <a:blip r:embed="rId9"/>
          <a:stretch>
            <a:fillRect/>
          </a:stretch>
        </p:blipFill>
        <p:spPr>
          <a:xfrm>
            <a:off x="969486" y="943743"/>
            <a:ext cx="9209684" cy="1960226"/>
          </a:xfrm>
          <a:prstGeom prst="rect">
            <a:avLst/>
          </a:prstGeom>
        </p:spPr>
      </p:pic>
      <p:pic>
        <p:nvPicPr>
          <p:cNvPr id="8" name="Picture 7">
            <a:extLst>
              <a:ext uri="{FF2B5EF4-FFF2-40B4-BE49-F238E27FC236}">
                <a16:creationId xmlns:a16="http://schemas.microsoft.com/office/drawing/2014/main" id="{01C649E6-7AFA-B047-87A1-C622B89E5DEA}"/>
              </a:ext>
            </a:extLst>
          </p:cNvPr>
          <p:cNvPicPr>
            <a:picLocks noChangeAspect="1"/>
          </p:cNvPicPr>
          <p:nvPr/>
        </p:nvPicPr>
        <p:blipFill>
          <a:blip r:embed="rId10"/>
          <a:stretch>
            <a:fillRect/>
          </a:stretch>
        </p:blipFill>
        <p:spPr>
          <a:xfrm>
            <a:off x="281940" y="2946400"/>
            <a:ext cx="5245100" cy="3822700"/>
          </a:xfrm>
          <a:prstGeom prst="rect">
            <a:avLst/>
          </a:prstGeom>
        </p:spPr>
      </p:pic>
      <p:pic>
        <p:nvPicPr>
          <p:cNvPr id="9" name="Picture 8">
            <a:extLst>
              <a:ext uri="{FF2B5EF4-FFF2-40B4-BE49-F238E27FC236}">
                <a16:creationId xmlns:a16="http://schemas.microsoft.com/office/drawing/2014/main" id="{68416772-E342-D640-BEB0-BF1263859289}"/>
              </a:ext>
            </a:extLst>
          </p:cNvPr>
          <p:cNvPicPr>
            <a:picLocks noChangeAspect="1"/>
          </p:cNvPicPr>
          <p:nvPr/>
        </p:nvPicPr>
        <p:blipFill>
          <a:blip r:embed="rId11"/>
          <a:stretch>
            <a:fillRect/>
          </a:stretch>
        </p:blipFill>
        <p:spPr>
          <a:xfrm>
            <a:off x="5890260" y="2946400"/>
            <a:ext cx="6019800" cy="3911600"/>
          </a:xfrm>
          <a:prstGeom prst="rect">
            <a:avLst/>
          </a:prstGeom>
        </p:spPr>
      </p:pic>
    </p:spTree>
    <p:extLst>
      <p:ext uri="{BB962C8B-B14F-4D97-AF65-F5344CB8AC3E}">
        <p14:creationId xmlns:p14="http://schemas.microsoft.com/office/powerpoint/2010/main" val="257188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p:nvPr/>
        </p:nvSpPr>
        <p:spPr>
          <a:xfrm>
            <a:off x="714908" y="381850"/>
            <a:ext cx="8185252" cy="584735"/>
          </a:xfrm>
          <a:prstGeom prst="rect">
            <a:avLst/>
          </a:prstGeom>
          <a:noFill/>
          <a:ln>
            <a:noFill/>
          </a:ln>
        </p:spPr>
        <p:txBody>
          <a:bodyPr spcFirstLastPara="1" wrap="square" lIns="91425" tIns="45700" rIns="91425" bIns="45700" anchor="t" anchorCtr="0">
            <a:spAutoFit/>
          </a:bodyPr>
          <a:lstStyle/>
          <a:p>
            <a:pPr lvl="0"/>
            <a:r>
              <a:rPr lang="en-US" sz="3200" b="1" i="0" dirty="0">
                <a:solidFill>
                  <a:srgbClr val="C00000"/>
                </a:solidFill>
                <a:latin typeface="Trebuchet MS"/>
                <a:ea typeface="Trebuchet MS"/>
                <a:cs typeface="Trebuchet MS"/>
                <a:sym typeface="Trebuchet MS"/>
              </a:rPr>
              <a:t>Find</a:t>
            </a:r>
            <a:r>
              <a:rPr lang="en-US" sz="3200" b="1" dirty="0">
                <a:solidFill>
                  <a:srgbClr val="C00000"/>
                </a:solidFill>
                <a:latin typeface="Trebuchet MS"/>
                <a:ea typeface="Trebuchet MS"/>
                <a:cs typeface="Trebuchet MS"/>
                <a:sym typeface="Trebuchet MS"/>
              </a:rPr>
              <a:t>ing </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Feature</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selection</a:t>
            </a:r>
            <a:endParaRPr sz="3200" b="1" i="0" dirty="0">
              <a:solidFill>
                <a:srgbClr val="C00000"/>
              </a:solidFill>
              <a:latin typeface="Trebuchet MS"/>
              <a:ea typeface="Trebuchet MS"/>
              <a:cs typeface="Trebuchet MS"/>
              <a:sym typeface="Trebuchet MS"/>
            </a:endParaRPr>
          </a:p>
        </p:txBody>
      </p:sp>
      <p:sp>
        <p:nvSpPr>
          <p:cNvPr id="273" name="Google Shape;273;p5"/>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TextBox 5">
            <a:extLst>
              <a:ext uri="{FF2B5EF4-FFF2-40B4-BE49-F238E27FC236}">
                <a16:creationId xmlns:a16="http://schemas.microsoft.com/office/drawing/2014/main" id="{7D11D1B3-0392-224F-AC26-EEB1D05C3091}"/>
              </a:ext>
            </a:extLst>
          </p:cNvPr>
          <p:cNvSpPr txBox="1"/>
          <p:nvPr/>
        </p:nvSpPr>
        <p:spPr>
          <a:xfrm>
            <a:off x="8566157" y="1851544"/>
            <a:ext cx="2893741" cy="692497"/>
          </a:xfrm>
          <a:prstGeom prst="rect">
            <a:avLst/>
          </a:prstGeom>
          <a:noFill/>
        </p:spPr>
        <p:txBody>
          <a:bodyPr wrap="none" rtlCol="0">
            <a:spAutoFit/>
          </a:bodyPr>
          <a:lstStyle/>
          <a:p>
            <a:r>
              <a:rPr lang="en-US" altLang="zh-CN" sz="2500" dirty="0"/>
              <a:t>Choose</a:t>
            </a:r>
            <a:r>
              <a:rPr lang="zh-CN" altLang="en-US" sz="2500" dirty="0"/>
              <a:t> </a:t>
            </a:r>
            <a:r>
              <a:rPr lang="en-US" altLang="zh-CN" sz="2500" dirty="0"/>
              <a:t>7</a:t>
            </a:r>
            <a:r>
              <a:rPr lang="zh-CN" altLang="en-US" sz="2500" dirty="0"/>
              <a:t> </a:t>
            </a:r>
            <a:r>
              <a:rPr lang="en-US" altLang="zh-CN" sz="2500" dirty="0"/>
              <a:t>features:</a:t>
            </a:r>
          </a:p>
          <a:p>
            <a:endParaRPr lang="en-US" dirty="0"/>
          </a:p>
        </p:txBody>
      </p:sp>
      <p:sp>
        <p:nvSpPr>
          <p:cNvPr id="4" name="TextBox 3">
            <a:extLst>
              <a:ext uri="{FF2B5EF4-FFF2-40B4-BE49-F238E27FC236}">
                <a16:creationId xmlns:a16="http://schemas.microsoft.com/office/drawing/2014/main" id="{82795CEC-BF51-054F-8B20-87A6FCBE2C10}"/>
              </a:ext>
            </a:extLst>
          </p:cNvPr>
          <p:cNvSpPr txBox="1"/>
          <p:nvPr/>
        </p:nvSpPr>
        <p:spPr>
          <a:xfrm>
            <a:off x="9114383" y="2544041"/>
            <a:ext cx="1797287" cy="2554545"/>
          </a:xfrm>
          <a:prstGeom prst="rect">
            <a:avLst/>
          </a:prstGeom>
          <a:noFill/>
        </p:spPr>
        <p:txBody>
          <a:bodyPr wrap="none" rtlCol="0">
            <a:spAutoFit/>
          </a:bodyPr>
          <a:lstStyle/>
          <a:p>
            <a:pPr algn="ctr"/>
            <a:r>
              <a:rPr lang="en-US" altLang="zh-CN" sz="2000" dirty="0"/>
              <a:t>Polarity</a:t>
            </a:r>
          </a:p>
          <a:p>
            <a:pPr algn="ctr"/>
            <a:r>
              <a:rPr lang="en-US" altLang="zh-CN" sz="2000" dirty="0" err="1"/>
              <a:t>Stars_y</a:t>
            </a:r>
            <a:endParaRPr lang="en-US" altLang="zh-CN" sz="2000" dirty="0"/>
          </a:p>
          <a:p>
            <a:pPr algn="ctr"/>
            <a:r>
              <a:rPr lang="en-US" altLang="zh-CN" sz="2000" dirty="0"/>
              <a:t>Subjectivity</a:t>
            </a:r>
          </a:p>
          <a:p>
            <a:pPr algn="ctr"/>
            <a:r>
              <a:rPr lang="en-US" altLang="zh-CN" sz="2000" dirty="0"/>
              <a:t>Cool</a:t>
            </a:r>
          </a:p>
          <a:p>
            <a:pPr algn="ctr"/>
            <a:r>
              <a:rPr lang="en-US" altLang="zh-CN" sz="2000" dirty="0" err="1"/>
              <a:t>Review_count</a:t>
            </a:r>
            <a:endParaRPr lang="en-US" altLang="zh-CN" sz="2000" dirty="0"/>
          </a:p>
          <a:p>
            <a:pPr algn="ctr"/>
            <a:r>
              <a:rPr lang="en-US" altLang="zh-CN" sz="2000" dirty="0"/>
              <a:t>Longitude</a:t>
            </a:r>
          </a:p>
          <a:p>
            <a:pPr algn="ctr"/>
            <a:r>
              <a:rPr lang="en-US" altLang="zh-CN" sz="2000" dirty="0" err="1"/>
              <a:t>Postal_code</a:t>
            </a:r>
            <a:endParaRPr lang="en-US" altLang="zh-CN" sz="2000" dirty="0"/>
          </a:p>
          <a:p>
            <a:pPr algn="ctr"/>
            <a:endParaRPr lang="en-US" sz="2000" dirty="0"/>
          </a:p>
        </p:txBody>
      </p:sp>
      <p:pic>
        <p:nvPicPr>
          <p:cNvPr id="2" name="Picture 1">
            <a:extLst>
              <a:ext uri="{FF2B5EF4-FFF2-40B4-BE49-F238E27FC236}">
                <a16:creationId xmlns:a16="http://schemas.microsoft.com/office/drawing/2014/main" id="{37D54798-6231-E74A-91BE-0D09063672CB}"/>
              </a:ext>
            </a:extLst>
          </p:cNvPr>
          <p:cNvPicPr>
            <a:picLocks noChangeAspect="1"/>
          </p:cNvPicPr>
          <p:nvPr/>
        </p:nvPicPr>
        <p:blipFill>
          <a:blip r:embed="rId3"/>
          <a:stretch>
            <a:fillRect/>
          </a:stretch>
        </p:blipFill>
        <p:spPr>
          <a:xfrm>
            <a:off x="732102" y="1244599"/>
            <a:ext cx="6703868" cy="5438987"/>
          </a:xfrm>
          <a:prstGeom prst="rect">
            <a:avLst/>
          </a:prstGeom>
        </p:spPr>
      </p:pic>
    </p:spTree>
    <p:extLst>
      <p:ext uri="{BB962C8B-B14F-4D97-AF65-F5344CB8AC3E}">
        <p14:creationId xmlns:p14="http://schemas.microsoft.com/office/powerpoint/2010/main" val="295233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lvl="0"/>
            <a:r>
              <a:rPr lang="en-US" altLang="zh-CN" sz="3200" b="1" dirty="0">
                <a:solidFill>
                  <a:srgbClr val="C00000"/>
                </a:solidFill>
                <a:latin typeface="Trebuchet MS"/>
                <a:ea typeface="Trebuchet MS"/>
                <a:cs typeface="Trebuchet MS"/>
                <a:sym typeface="Trebuchet MS"/>
              </a:rPr>
              <a:t>Predictive</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Analysis</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a:t>
            </a:r>
            <a:r>
              <a:rPr lang="zh-CN" altLang="en-US" sz="3200" b="1" dirty="0">
                <a:solidFill>
                  <a:srgbClr val="C00000"/>
                </a:solidFill>
                <a:latin typeface="Trebuchet MS"/>
                <a:ea typeface="Trebuchet MS"/>
                <a:cs typeface="Trebuchet MS"/>
                <a:sym typeface="Trebuchet MS"/>
              </a:rPr>
              <a:t> </a:t>
            </a:r>
            <a:r>
              <a:rPr lang="en-US" altLang="zh-CN" sz="3200" b="1" dirty="0">
                <a:solidFill>
                  <a:srgbClr val="C00000"/>
                </a:solidFill>
                <a:latin typeface="Trebuchet MS"/>
                <a:ea typeface="Trebuchet MS"/>
                <a:cs typeface="Trebuchet MS"/>
                <a:sym typeface="Trebuchet MS"/>
              </a:rPr>
              <a:t>Metrics</a:t>
            </a:r>
            <a:endParaRPr sz="3200" b="1" i="0" dirty="0">
              <a:solidFill>
                <a:srgbClr val="C00000"/>
              </a:solidFill>
              <a:latin typeface="Trebuchet MS"/>
              <a:ea typeface="Trebuchet MS"/>
              <a:cs typeface="Trebuchet MS"/>
              <a:sym typeface="Trebuchet MS"/>
            </a:endParaRPr>
          </a:p>
        </p:txBody>
      </p:sp>
      <p:sp>
        <p:nvSpPr>
          <p:cNvPr id="273" name="Google Shape;273;p5"/>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DEAE3640-214D-2848-B3E6-D6585EF775DE}"/>
              </a:ext>
            </a:extLst>
          </p:cNvPr>
          <p:cNvGraphicFramePr>
            <a:graphicFrameLocks noGrp="1"/>
          </p:cNvGraphicFramePr>
          <p:nvPr>
            <p:extLst>
              <p:ext uri="{D42A27DB-BD31-4B8C-83A1-F6EECF244321}">
                <p14:modId xmlns:p14="http://schemas.microsoft.com/office/powerpoint/2010/main" val="1714591173"/>
              </p:ext>
            </p:extLst>
          </p:nvPr>
        </p:nvGraphicFramePr>
        <p:xfrm>
          <a:off x="944880" y="1478280"/>
          <a:ext cx="9936480" cy="3977641"/>
        </p:xfrm>
        <a:graphic>
          <a:graphicData uri="http://schemas.openxmlformats.org/drawingml/2006/table">
            <a:tbl>
              <a:tblPr firstRow="1" bandRow="1">
                <a:tableStyleId>{073A0DAA-6AF3-43AB-8588-CEC1D06C72B9}</a:tableStyleId>
              </a:tblPr>
              <a:tblGrid>
                <a:gridCol w="1987296">
                  <a:extLst>
                    <a:ext uri="{9D8B030D-6E8A-4147-A177-3AD203B41FA5}">
                      <a16:colId xmlns:a16="http://schemas.microsoft.com/office/drawing/2014/main" val="4097858049"/>
                    </a:ext>
                  </a:extLst>
                </a:gridCol>
                <a:gridCol w="1987296">
                  <a:extLst>
                    <a:ext uri="{9D8B030D-6E8A-4147-A177-3AD203B41FA5}">
                      <a16:colId xmlns:a16="http://schemas.microsoft.com/office/drawing/2014/main" val="2214249426"/>
                    </a:ext>
                  </a:extLst>
                </a:gridCol>
                <a:gridCol w="1987296">
                  <a:extLst>
                    <a:ext uri="{9D8B030D-6E8A-4147-A177-3AD203B41FA5}">
                      <a16:colId xmlns:a16="http://schemas.microsoft.com/office/drawing/2014/main" val="4164649666"/>
                    </a:ext>
                  </a:extLst>
                </a:gridCol>
                <a:gridCol w="1987296">
                  <a:extLst>
                    <a:ext uri="{9D8B030D-6E8A-4147-A177-3AD203B41FA5}">
                      <a16:colId xmlns:a16="http://schemas.microsoft.com/office/drawing/2014/main" val="3027606432"/>
                    </a:ext>
                  </a:extLst>
                </a:gridCol>
                <a:gridCol w="1987296">
                  <a:extLst>
                    <a:ext uri="{9D8B030D-6E8A-4147-A177-3AD203B41FA5}">
                      <a16:colId xmlns:a16="http://schemas.microsoft.com/office/drawing/2014/main" val="2601502394"/>
                    </a:ext>
                  </a:extLst>
                </a:gridCol>
              </a:tblGrid>
              <a:tr h="1029745">
                <a:tc>
                  <a:txBody>
                    <a:bodyPr/>
                    <a:lstStyle/>
                    <a:p>
                      <a:endParaRPr lang="en-US" dirty="0"/>
                    </a:p>
                  </a:txBody>
                  <a:tcPr>
                    <a:solidFill>
                      <a:srgbClr val="C00000"/>
                    </a:solidFill>
                  </a:tcPr>
                </a:tc>
                <a:tc>
                  <a:txBody>
                    <a:bodyPr/>
                    <a:lstStyle/>
                    <a:p>
                      <a:pPr algn="ctr"/>
                      <a:r>
                        <a:rPr lang="en-US" sz="2000" dirty="0"/>
                        <a:t>Gradient</a:t>
                      </a:r>
                      <a:r>
                        <a:rPr lang="zh-CN" altLang="en-US" sz="2000" dirty="0"/>
                        <a:t> </a:t>
                      </a:r>
                      <a:r>
                        <a:rPr lang="en-US" sz="2000" dirty="0"/>
                        <a:t>Boost</a:t>
                      </a:r>
                      <a:r>
                        <a:rPr lang="en-US" altLang="zh-CN" sz="2000" dirty="0"/>
                        <a:t>ing</a:t>
                      </a:r>
                      <a:endParaRPr lang="en-US" sz="2000" dirty="0"/>
                    </a:p>
                  </a:txBody>
                  <a:tcPr anchor="ctr">
                    <a:solidFill>
                      <a:srgbClr val="C00000"/>
                    </a:solidFill>
                  </a:tcPr>
                </a:tc>
                <a:tc>
                  <a:txBody>
                    <a:bodyPr/>
                    <a:lstStyle/>
                    <a:p>
                      <a:pPr algn="ctr"/>
                      <a:r>
                        <a:rPr lang="en-US" sz="2000" dirty="0"/>
                        <a:t>Gaussian</a:t>
                      </a:r>
                      <a:r>
                        <a:rPr lang="zh-CN" altLang="en-US" sz="2000" dirty="0"/>
                        <a:t> </a:t>
                      </a:r>
                      <a:r>
                        <a:rPr lang="en-US" sz="2000" dirty="0"/>
                        <a:t>N</a:t>
                      </a:r>
                      <a:r>
                        <a:rPr lang="en-US" altLang="zh-CN" sz="2000" dirty="0"/>
                        <a:t>aïve</a:t>
                      </a:r>
                      <a:r>
                        <a:rPr lang="zh-CN" altLang="en-US" sz="2000" dirty="0"/>
                        <a:t> </a:t>
                      </a:r>
                      <a:r>
                        <a:rPr lang="en-US" altLang="zh-CN" sz="2000" dirty="0"/>
                        <a:t>Bayes</a:t>
                      </a:r>
                      <a:endParaRPr lang="en-US" sz="2000" dirty="0"/>
                    </a:p>
                  </a:txBody>
                  <a:tcPr anchor="ctr">
                    <a:solidFill>
                      <a:srgbClr val="C00000"/>
                    </a:solidFill>
                  </a:tcPr>
                </a:tc>
                <a:tc>
                  <a:txBody>
                    <a:bodyPr/>
                    <a:lstStyle/>
                    <a:p>
                      <a:pPr algn="ctr"/>
                      <a:r>
                        <a:rPr lang="en-US" sz="2000" dirty="0"/>
                        <a:t>Random</a:t>
                      </a:r>
                      <a:r>
                        <a:rPr lang="zh-CN" altLang="en-US" sz="2000" dirty="0"/>
                        <a:t> </a:t>
                      </a:r>
                      <a:r>
                        <a:rPr lang="en-US" sz="2000" dirty="0"/>
                        <a:t>Forest</a:t>
                      </a:r>
                    </a:p>
                  </a:txBody>
                  <a:tcPr anchor="ctr">
                    <a:solidFill>
                      <a:srgbClr val="C00000"/>
                    </a:solidFill>
                  </a:tcPr>
                </a:tc>
                <a:tc>
                  <a:txBody>
                    <a:bodyPr/>
                    <a:lstStyle/>
                    <a:p>
                      <a:pPr algn="ctr"/>
                      <a:r>
                        <a:rPr lang="en-US" sz="2000" dirty="0"/>
                        <a:t>Decision</a:t>
                      </a:r>
                      <a:r>
                        <a:rPr lang="zh-CN" altLang="en-US" sz="2000" dirty="0"/>
                        <a:t> </a:t>
                      </a:r>
                      <a:r>
                        <a:rPr lang="en-US" sz="2000" dirty="0"/>
                        <a:t>Tree</a:t>
                      </a:r>
                    </a:p>
                  </a:txBody>
                  <a:tcPr anchor="ctr">
                    <a:solidFill>
                      <a:srgbClr val="C00000"/>
                    </a:solidFill>
                  </a:tcPr>
                </a:tc>
                <a:extLst>
                  <a:ext uri="{0D108BD9-81ED-4DB2-BD59-A6C34878D82A}">
                    <a16:rowId xmlns:a16="http://schemas.microsoft.com/office/drawing/2014/main" val="2438377057"/>
                  </a:ext>
                </a:extLst>
              </a:tr>
              <a:tr h="736974">
                <a:tc>
                  <a:txBody>
                    <a:bodyPr/>
                    <a:lstStyle/>
                    <a:p>
                      <a:pPr algn="ctr"/>
                      <a:r>
                        <a:rPr lang="en-US" altLang="zh-CN" sz="2000" b="1" dirty="0">
                          <a:solidFill>
                            <a:schemeClr val="tx1"/>
                          </a:solidFill>
                        </a:rPr>
                        <a:t>Accuracy</a:t>
                      </a:r>
                      <a:endParaRPr lang="en-US" sz="2000" b="1" dirty="0">
                        <a:solidFill>
                          <a:schemeClr val="tx1"/>
                        </a:solidFill>
                      </a:endParaRPr>
                    </a:p>
                  </a:txBody>
                  <a:tcPr anchor="ctr"/>
                </a:tc>
                <a:tc>
                  <a:txBody>
                    <a:bodyPr/>
                    <a:lstStyle/>
                    <a:p>
                      <a:pPr algn="ctr"/>
                      <a:r>
                        <a:rPr lang="en-US" sz="2000" b="1" dirty="0">
                          <a:solidFill>
                            <a:srgbClr val="C00000"/>
                          </a:solidFill>
                        </a:rPr>
                        <a:t>61</a:t>
                      </a:r>
                      <a:r>
                        <a:rPr lang="en-US" altLang="zh-CN" sz="2000" b="1" dirty="0">
                          <a:solidFill>
                            <a:srgbClr val="C00000"/>
                          </a:solidFill>
                        </a:rPr>
                        <a:t>.</a:t>
                      </a:r>
                      <a:r>
                        <a:rPr lang="en-US" sz="2000" b="1" dirty="0">
                          <a:solidFill>
                            <a:srgbClr val="C00000"/>
                          </a:solidFill>
                        </a:rPr>
                        <a:t>6</a:t>
                      </a:r>
                      <a:r>
                        <a:rPr lang="en-US" altLang="zh-CN" sz="2000" b="1" dirty="0">
                          <a:solidFill>
                            <a:srgbClr val="C00000"/>
                          </a:solidFill>
                        </a:rPr>
                        <a:t>6</a:t>
                      </a:r>
                      <a:endParaRPr lang="en-US" sz="2000" b="1" dirty="0">
                        <a:solidFill>
                          <a:srgbClr val="C00000"/>
                        </a:solidFill>
                      </a:endParaRPr>
                    </a:p>
                  </a:txBody>
                  <a:tcPr anchor="ctr"/>
                </a:tc>
                <a:tc>
                  <a:txBody>
                    <a:bodyPr/>
                    <a:lstStyle/>
                    <a:p>
                      <a:pPr algn="ctr"/>
                      <a:r>
                        <a:rPr lang="en-US" sz="2000" b="1" dirty="0">
                          <a:solidFill>
                            <a:schemeClr val="tx1"/>
                          </a:solidFill>
                        </a:rPr>
                        <a:t>58</a:t>
                      </a:r>
                      <a:r>
                        <a:rPr lang="en-US" altLang="zh-CN" sz="2000" b="1" dirty="0">
                          <a:solidFill>
                            <a:schemeClr val="tx1"/>
                          </a:solidFill>
                        </a:rPr>
                        <a:t>.78</a:t>
                      </a:r>
                      <a:endParaRPr lang="en-US" sz="2000" b="1" dirty="0">
                        <a:solidFill>
                          <a:schemeClr val="tx1"/>
                        </a:solidFill>
                      </a:endParaRPr>
                    </a:p>
                  </a:txBody>
                  <a:tcPr anchor="ctr"/>
                </a:tc>
                <a:tc>
                  <a:txBody>
                    <a:bodyPr/>
                    <a:lstStyle/>
                    <a:p>
                      <a:pPr algn="ctr"/>
                      <a:r>
                        <a:rPr lang="en-US" altLang="zh-CN" sz="2000" b="1" dirty="0"/>
                        <a:t>55.69</a:t>
                      </a:r>
                      <a:endParaRPr lang="en-US" sz="2000" b="1" dirty="0">
                        <a:solidFill>
                          <a:schemeClr val="tx1"/>
                        </a:solidFill>
                      </a:endParaRPr>
                    </a:p>
                  </a:txBody>
                  <a:tcPr anchor="ctr"/>
                </a:tc>
                <a:tc>
                  <a:txBody>
                    <a:bodyPr/>
                    <a:lstStyle/>
                    <a:p>
                      <a:pPr algn="ctr"/>
                      <a:r>
                        <a:rPr lang="en-US" altLang="zh-CN" sz="2000" b="1" dirty="0"/>
                        <a:t>48.90</a:t>
                      </a:r>
                      <a:endParaRPr lang="en-US" sz="2000" b="1" dirty="0">
                        <a:solidFill>
                          <a:schemeClr val="tx1"/>
                        </a:solidFill>
                      </a:endParaRPr>
                    </a:p>
                  </a:txBody>
                  <a:tcPr anchor="ctr"/>
                </a:tc>
                <a:extLst>
                  <a:ext uri="{0D108BD9-81ED-4DB2-BD59-A6C34878D82A}">
                    <a16:rowId xmlns:a16="http://schemas.microsoft.com/office/drawing/2014/main" val="4251827632"/>
                  </a:ext>
                </a:extLst>
              </a:tr>
              <a:tr h="736974">
                <a:tc>
                  <a:txBody>
                    <a:bodyPr/>
                    <a:lstStyle/>
                    <a:p>
                      <a:pPr algn="ctr"/>
                      <a:r>
                        <a:rPr lang="en-US" altLang="zh-CN" sz="2000" b="1" dirty="0">
                          <a:solidFill>
                            <a:schemeClr val="tx1"/>
                          </a:solidFill>
                        </a:rPr>
                        <a:t>Precision</a:t>
                      </a:r>
                      <a:endParaRPr lang="en-US" sz="2000" b="1" dirty="0">
                        <a:solidFill>
                          <a:schemeClr val="tx1"/>
                        </a:solidFill>
                      </a:endParaRPr>
                    </a:p>
                  </a:txBody>
                  <a:tcPr anchor="ctr"/>
                </a:tc>
                <a:tc>
                  <a:txBody>
                    <a:bodyPr/>
                    <a:lstStyle/>
                    <a:p>
                      <a:pPr algn="ctr"/>
                      <a:r>
                        <a:rPr lang="en-US" sz="2000" b="1" dirty="0">
                          <a:solidFill>
                            <a:srgbClr val="C00000"/>
                          </a:solidFill>
                        </a:rPr>
                        <a:t>52</a:t>
                      </a:r>
                      <a:r>
                        <a:rPr lang="en-US" altLang="zh-CN" sz="2000" b="1" dirty="0">
                          <a:solidFill>
                            <a:srgbClr val="C00000"/>
                          </a:solidFill>
                        </a:rPr>
                        <a:t>.56</a:t>
                      </a:r>
                      <a:endParaRPr lang="en-US" sz="2000" b="1" dirty="0">
                        <a:solidFill>
                          <a:srgbClr val="C00000"/>
                        </a:solidFill>
                      </a:endParaRPr>
                    </a:p>
                  </a:txBody>
                  <a:tcPr anchor="ctr"/>
                </a:tc>
                <a:tc>
                  <a:txBody>
                    <a:bodyPr/>
                    <a:lstStyle/>
                    <a:p>
                      <a:pPr algn="ctr"/>
                      <a:r>
                        <a:rPr lang="en-US" altLang="zh-CN" sz="2000" b="1" dirty="0">
                          <a:solidFill>
                            <a:schemeClr val="tx1"/>
                          </a:solidFill>
                        </a:rPr>
                        <a:t>51.90</a:t>
                      </a:r>
                      <a:endParaRPr lang="en-US" sz="2000" b="1" dirty="0">
                        <a:solidFill>
                          <a:schemeClr val="tx1"/>
                        </a:solidFill>
                      </a:endParaRPr>
                    </a:p>
                  </a:txBody>
                  <a:tcPr anchor="ctr"/>
                </a:tc>
                <a:tc>
                  <a:txBody>
                    <a:bodyPr/>
                    <a:lstStyle/>
                    <a:p>
                      <a:pPr algn="ctr"/>
                      <a:r>
                        <a:rPr lang="en-US" altLang="zh-CN" sz="2000" b="1" dirty="0"/>
                        <a:t>39.28</a:t>
                      </a:r>
                      <a:endParaRPr lang="en-US" sz="2000" b="1" dirty="0">
                        <a:solidFill>
                          <a:schemeClr val="tx1"/>
                        </a:solidFill>
                      </a:endParaRPr>
                    </a:p>
                  </a:txBody>
                  <a:tcPr anchor="ctr"/>
                </a:tc>
                <a:tc>
                  <a:txBody>
                    <a:bodyPr/>
                    <a:lstStyle/>
                    <a:p>
                      <a:pPr algn="ctr"/>
                      <a:r>
                        <a:rPr lang="en-US" altLang="zh-CN" sz="2000" b="1" dirty="0"/>
                        <a:t>49.53</a:t>
                      </a:r>
                      <a:endParaRPr lang="en-US" sz="2000" b="1" dirty="0">
                        <a:solidFill>
                          <a:schemeClr val="tx1"/>
                        </a:solidFill>
                      </a:endParaRPr>
                    </a:p>
                  </a:txBody>
                  <a:tcPr anchor="ctr"/>
                </a:tc>
                <a:extLst>
                  <a:ext uri="{0D108BD9-81ED-4DB2-BD59-A6C34878D82A}">
                    <a16:rowId xmlns:a16="http://schemas.microsoft.com/office/drawing/2014/main" val="2076165718"/>
                  </a:ext>
                </a:extLst>
              </a:tr>
              <a:tr h="736974">
                <a:tc>
                  <a:txBody>
                    <a:bodyPr/>
                    <a:lstStyle/>
                    <a:p>
                      <a:pPr algn="ctr"/>
                      <a:r>
                        <a:rPr lang="en-US" altLang="zh-CN" sz="2000" b="1" dirty="0">
                          <a:solidFill>
                            <a:schemeClr val="tx1"/>
                          </a:solidFill>
                        </a:rPr>
                        <a:t>Recall</a:t>
                      </a:r>
                      <a:endParaRPr lang="en-US" sz="2000" b="1" dirty="0">
                        <a:solidFill>
                          <a:schemeClr val="tx1"/>
                        </a:solidFill>
                      </a:endParaRPr>
                    </a:p>
                  </a:txBody>
                  <a:tcPr anchor="ctr"/>
                </a:tc>
                <a:tc>
                  <a:txBody>
                    <a:bodyPr/>
                    <a:lstStyle/>
                    <a:p>
                      <a:pPr algn="ctr"/>
                      <a:r>
                        <a:rPr lang="en-US" sz="2000" b="1" dirty="0">
                          <a:solidFill>
                            <a:srgbClr val="C00000"/>
                          </a:solidFill>
                        </a:rPr>
                        <a:t>61</a:t>
                      </a:r>
                      <a:r>
                        <a:rPr lang="en-US" altLang="zh-CN" sz="2000" b="1" dirty="0">
                          <a:solidFill>
                            <a:srgbClr val="C00000"/>
                          </a:solidFill>
                        </a:rPr>
                        <a:t>.</a:t>
                      </a:r>
                      <a:r>
                        <a:rPr lang="en-US" sz="2000" b="1" dirty="0">
                          <a:solidFill>
                            <a:srgbClr val="C00000"/>
                          </a:solidFill>
                        </a:rPr>
                        <a:t>6</a:t>
                      </a:r>
                      <a:r>
                        <a:rPr lang="en-US" altLang="zh-CN" sz="2000" b="1" dirty="0">
                          <a:solidFill>
                            <a:srgbClr val="C00000"/>
                          </a:solidFill>
                        </a:rPr>
                        <a:t>6</a:t>
                      </a:r>
                      <a:endParaRPr lang="en-US" sz="2000" b="1" dirty="0">
                        <a:solidFill>
                          <a:srgbClr val="C00000"/>
                        </a:solidFill>
                      </a:endParaRPr>
                    </a:p>
                  </a:txBody>
                  <a:tcPr anchor="ctr"/>
                </a:tc>
                <a:tc>
                  <a:txBody>
                    <a:bodyPr/>
                    <a:lstStyle/>
                    <a:p>
                      <a:pPr algn="ctr"/>
                      <a:r>
                        <a:rPr lang="en-US" sz="2000" b="1" dirty="0">
                          <a:solidFill>
                            <a:schemeClr val="tx1"/>
                          </a:solidFill>
                        </a:rPr>
                        <a:t>58</a:t>
                      </a:r>
                      <a:r>
                        <a:rPr lang="en-US" altLang="zh-CN" sz="2000" b="1" dirty="0">
                          <a:solidFill>
                            <a:schemeClr val="tx1"/>
                          </a:solidFill>
                        </a:rPr>
                        <a:t>.78</a:t>
                      </a:r>
                      <a:endParaRPr lang="en-US" sz="2000" b="1" dirty="0">
                        <a:solidFill>
                          <a:schemeClr val="tx1"/>
                        </a:solidFill>
                      </a:endParaRPr>
                    </a:p>
                  </a:txBody>
                  <a:tcPr anchor="ctr"/>
                </a:tc>
                <a:tc>
                  <a:txBody>
                    <a:bodyPr/>
                    <a:lstStyle/>
                    <a:p>
                      <a:pPr algn="ctr"/>
                      <a:r>
                        <a:rPr lang="en-US" altLang="zh-CN" sz="2000" b="1" dirty="0"/>
                        <a:t>55.69</a:t>
                      </a:r>
                      <a:endParaRPr lang="en-US" sz="2000" b="1" dirty="0">
                        <a:solidFill>
                          <a:schemeClr val="tx1"/>
                        </a:solidFill>
                      </a:endParaRPr>
                    </a:p>
                  </a:txBody>
                  <a:tcPr anchor="ctr"/>
                </a:tc>
                <a:tc>
                  <a:txBody>
                    <a:bodyPr/>
                    <a:lstStyle/>
                    <a:p>
                      <a:pPr algn="ctr"/>
                      <a:r>
                        <a:rPr lang="en-US" altLang="zh-CN" sz="2000" b="1" dirty="0"/>
                        <a:t>48.90</a:t>
                      </a:r>
                      <a:endParaRPr lang="en-US" sz="2000" b="1" dirty="0">
                        <a:solidFill>
                          <a:schemeClr val="tx1"/>
                        </a:solidFill>
                      </a:endParaRPr>
                    </a:p>
                  </a:txBody>
                  <a:tcPr anchor="ctr"/>
                </a:tc>
                <a:extLst>
                  <a:ext uri="{0D108BD9-81ED-4DB2-BD59-A6C34878D82A}">
                    <a16:rowId xmlns:a16="http://schemas.microsoft.com/office/drawing/2014/main" val="881489536"/>
                  </a:ext>
                </a:extLst>
              </a:tr>
              <a:tr h="736974">
                <a:tc>
                  <a:txBody>
                    <a:bodyPr/>
                    <a:lstStyle/>
                    <a:p>
                      <a:pPr algn="ctr"/>
                      <a:r>
                        <a:rPr lang="en-US" altLang="zh-CN" sz="2000" b="1" dirty="0">
                          <a:solidFill>
                            <a:schemeClr val="tx1"/>
                          </a:solidFill>
                        </a:rPr>
                        <a:t>F1</a:t>
                      </a:r>
                      <a:r>
                        <a:rPr lang="zh-CN" altLang="en-US" sz="2000" b="1" dirty="0">
                          <a:solidFill>
                            <a:schemeClr val="tx1"/>
                          </a:solidFill>
                        </a:rPr>
                        <a:t> </a:t>
                      </a:r>
                      <a:r>
                        <a:rPr lang="en-US" altLang="zh-CN" sz="2000" b="1" dirty="0">
                          <a:solidFill>
                            <a:schemeClr val="tx1"/>
                          </a:solidFill>
                        </a:rPr>
                        <a:t>Score</a:t>
                      </a:r>
                      <a:endParaRPr lang="en-US" sz="2000" b="1" dirty="0">
                        <a:solidFill>
                          <a:schemeClr val="tx1"/>
                        </a:solidFill>
                      </a:endParaRPr>
                    </a:p>
                  </a:txBody>
                  <a:tcPr anchor="ctr"/>
                </a:tc>
                <a:tc>
                  <a:txBody>
                    <a:bodyPr/>
                    <a:lstStyle/>
                    <a:p>
                      <a:pPr algn="ctr"/>
                      <a:r>
                        <a:rPr lang="en-US" sz="2000" b="1" dirty="0">
                          <a:solidFill>
                            <a:srgbClr val="C00000"/>
                          </a:solidFill>
                        </a:rPr>
                        <a:t>52</a:t>
                      </a:r>
                      <a:r>
                        <a:rPr lang="en-US" altLang="zh-CN" sz="2000" b="1" dirty="0">
                          <a:solidFill>
                            <a:srgbClr val="C00000"/>
                          </a:solidFill>
                        </a:rPr>
                        <a:t>.63</a:t>
                      </a:r>
                      <a:endParaRPr lang="en-US" sz="2000" b="1" dirty="0">
                        <a:solidFill>
                          <a:srgbClr val="C00000"/>
                        </a:solidFill>
                      </a:endParaRPr>
                    </a:p>
                  </a:txBody>
                  <a:tcPr anchor="ctr"/>
                </a:tc>
                <a:tc>
                  <a:txBody>
                    <a:bodyPr/>
                    <a:lstStyle/>
                    <a:p>
                      <a:pPr algn="ctr"/>
                      <a:r>
                        <a:rPr lang="en-US" sz="2000" b="1" dirty="0">
                          <a:solidFill>
                            <a:schemeClr val="tx1"/>
                          </a:solidFill>
                        </a:rPr>
                        <a:t>48</a:t>
                      </a:r>
                      <a:r>
                        <a:rPr lang="en-US" altLang="zh-CN" sz="2000" b="1" dirty="0">
                          <a:solidFill>
                            <a:schemeClr val="tx1"/>
                          </a:solidFill>
                        </a:rPr>
                        <a:t>.</a:t>
                      </a:r>
                      <a:r>
                        <a:rPr lang="en-US" sz="2000" b="1" dirty="0">
                          <a:solidFill>
                            <a:schemeClr val="tx1"/>
                          </a:solidFill>
                        </a:rPr>
                        <a:t>5</a:t>
                      </a:r>
                      <a:r>
                        <a:rPr lang="en-US" altLang="zh-CN" sz="2000" b="1" dirty="0">
                          <a:solidFill>
                            <a:schemeClr val="tx1"/>
                          </a:solidFill>
                        </a:rPr>
                        <a:t>2</a:t>
                      </a:r>
                      <a:endParaRPr lang="en-US" sz="2000" b="1" dirty="0">
                        <a:solidFill>
                          <a:schemeClr val="tx1"/>
                        </a:solidFill>
                      </a:endParaRPr>
                    </a:p>
                  </a:txBody>
                  <a:tcPr anchor="ctr"/>
                </a:tc>
                <a:tc>
                  <a:txBody>
                    <a:bodyPr/>
                    <a:lstStyle/>
                    <a:p>
                      <a:pPr algn="ctr"/>
                      <a:r>
                        <a:rPr lang="en-US" altLang="zh-CN" sz="2000" b="1" dirty="0"/>
                        <a:t>43.13</a:t>
                      </a:r>
                      <a:endParaRPr lang="en-US" sz="2000" b="1" dirty="0">
                        <a:solidFill>
                          <a:schemeClr val="tx1"/>
                        </a:solidFill>
                      </a:endParaRPr>
                    </a:p>
                  </a:txBody>
                  <a:tcPr anchor="ctr"/>
                </a:tc>
                <a:tc>
                  <a:txBody>
                    <a:bodyPr/>
                    <a:lstStyle/>
                    <a:p>
                      <a:pPr algn="ctr"/>
                      <a:r>
                        <a:rPr lang="en-US" altLang="zh-CN" sz="2000" b="1" dirty="0"/>
                        <a:t>49.21</a:t>
                      </a:r>
                      <a:endParaRPr lang="en-US" sz="2000" b="1" dirty="0">
                        <a:solidFill>
                          <a:schemeClr val="tx1"/>
                        </a:solidFill>
                      </a:endParaRPr>
                    </a:p>
                  </a:txBody>
                  <a:tcPr anchor="ctr"/>
                </a:tc>
                <a:extLst>
                  <a:ext uri="{0D108BD9-81ED-4DB2-BD59-A6C34878D82A}">
                    <a16:rowId xmlns:a16="http://schemas.microsoft.com/office/drawing/2014/main" val="2552773441"/>
                  </a:ext>
                </a:extLst>
              </a:tr>
            </a:tbl>
          </a:graphicData>
        </a:graphic>
      </p:graphicFrame>
    </p:spTree>
    <p:extLst>
      <p:ext uri="{BB962C8B-B14F-4D97-AF65-F5344CB8AC3E}">
        <p14:creationId xmlns:p14="http://schemas.microsoft.com/office/powerpoint/2010/main" val="551302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dirty="0">
                <a:solidFill>
                  <a:srgbClr val="C00000"/>
                </a:solidFill>
                <a:latin typeface="Trebuchet MS"/>
                <a:ea typeface="Trebuchet MS"/>
                <a:cs typeface="Trebuchet MS"/>
                <a:sym typeface="Trebuchet MS"/>
              </a:rPr>
              <a:t>Recommendation</a:t>
            </a:r>
            <a:endParaRPr sz="3200" b="1" i="0" dirty="0">
              <a:solidFill>
                <a:srgbClr val="C00000"/>
              </a:solidFill>
              <a:latin typeface="Trebuchet MS"/>
              <a:ea typeface="Trebuchet MS"/>
              <a:cs typeface="Trebuchet MS"/>
              <a:sym typeface="Trebuchet MS"/>
            </a:endParaRPr>
          </a:p>
        </p:txBody>
      </p:sp>
      <p:sp>
        <p:nvSpPr>
          <p:cNvPr id="273" name="Google Shape;273;p5"/>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 name="Straight Connector 10">
            <a:extLst>
              <a:ext uri="{FF2B5EF4-FFF2-40B4-BE49-F238E27FC236}">
                <a16:creationId xmlns:a16="http://schemas.microsoft.com/office/drawing/2014/main" id="{238A743B-7788-0B43-AA78-D8F9CE9FDB60}"/>
              </a:ext>
            </a:extLst>
          </p:cNvPr>
          <p:cNvCxnSpPr/>
          <p:nvPr/>
        </p:nvCxnSpPr>
        <p:spPr>
          <a:xfrm>
            <a:off x="1940560" y="2484120"/>
            <a:ext cx="5516880"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pic>
        <p:nvPicPr>
          <p:cNvPr id="2" name="Picture 1">
            <a:extLst>
              <a:ext uri="{FF2B5EF4-FFF2-40B4-BE49-F238E27FC236}">
                <a16:creationId xmlns:a16="http://schemas.microsoft.com/office/drawing/2014/main" id="{196B8590-A5EE-0742-92B4-6B4B48655A7B}"/>
              </a:ext>
            </a:extLst>
          </p:cNvPr>
          <p:cNvPicPr>
            <a:picLocks noChangeAspect="1"/>
          </p:cNvPicPr>
          <p:nvPr/>
        </p:nvPicPr>
        <p:blipFill>
          <a:blip r:embed="rId3"/>
          <a:stretch>
            <a:fillRect/>
          </a:stretch>
        </p:blipFill>
        <p:spPr>
          <a:xfrm>
            <a:off x="974305" y="1463495"/>
            <a:ext cx="8637878" cy="3931010"/>
          </a:xfrm>
          <a:prstGeom prst="rect">
            <a:avLst/>
          </a:prstGeom>
        </p:spPr>
      </p:pic>
      <p:sp>
        <p:nvSpPr>
          <p:cNvPr id="12" name="Down Arrow 11">
            <a:extLst>
              <a:ext uri="{FF2B5EF4-FFF2-40B4-BE49-F238E27FC236}">
                <a16:creationId xmlns:a16="http://schemas.microsoft.com/office/drawing/2014/main" id="{C74886D2-07E0-AE42-A8BA-A711F0C0CEB5}"/>
              </a:ext>
            </a:extLst>
          </p:cNvPr>
          <p:cNvSpPr/>
          <p:nvPr/>
        </p:nvSpPr>
        <p:spPr>
          <a:xfrm rot="5400000">
            <a:off x="8897037" y="1680353"/>
            <a:ext cx="572365" cy="103516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53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70EE-505D-5544-9A83-26F6299B5BE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E901FDD-4FEE-CB47-A594-5DAA5997BC67}"/>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FCDA86E-3413-2742-B936-960EFC6AEB1D}"/>
              </a:ext>
            </a:extLst>
          </p:cNvPr>
          <p:cNvPicPr>
            <a:picLocks noChangeAspect="1"/>
          </p:cNvPicPr>
          <p:nvPr/>
        </p:nvPicPr>
        <p:blipFill>
          <a:blip r:embed="rId3"/>
          <a:stretch>
            <a:fillRect/>
          </a:stretch>
        </p:blipFill>
        <p:spPr>
          <a:xfrm>
            <a:off x="0" y="-12141"/>
            <a:ext cx="12170492" cy="6870141"/>
          </a:xfrm>
          <a:prstGeom prst="rect">
            <a:avLst/>
          </a:prstGeom>
        </p:spPr>
      </p:pic>
    </p:spTree>
    <p:extLst>
      <p:ext uri="{BB962C8B-B14F-4D97-AF65-F5344CB8AC3E}">
        <p14:creationId xmlns:p14="http://schemas.microsoft.com/office/powerpoint/2010/main" val="119018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p:nvPr/>
        </p:nvSpPr>
        <p:spPr>
          <a:xfrm>
            <a:off x="0" y="2580550"/>
            <a:ext cx="12192000" cy="1396500"/>
          </a:xfrm>
          <a:prstGeom prst="rect">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2"/>
          <p:cNvSpPr/>
          <p:nvPr/>
        </p:nvSpPr>
        <p:spPr>
          <a:xfrm>
            <a:off x="4372508" y="2894101"/>
            <a:ext cx="60960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Trebuchet MS"/>
                <a:ea typeface="Trebuchet MS"/>
                <a:cs typeface="Trebuchet MS"/>
                <a:sym typeface="Trebuchet MS"/>
              </a:rPr>
              <a:t>Thank You!</a:t>
            </a:r>
            <a:endParaRPr sz="4400" b="1"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Trebuchet MS"/>
                <a:ea typeface="Trebuchet MS"/>
                <a:cs typeface="Trebuchet MS"/>
                <a:sym typeface="Trebuchet MS"/>
              </a:rPr>
              <a:t>Project Objective</a:t>
            </a:r>
            <a:endParaRPr sz="3200" b="1" i="0" u="none" strike="noStrike" cap="none">
              <a:solidFill>
                <a:srgbClr val="C00000"/>
              </a:solidFill>
              <a:latin typeface="Trebuchet MS"/>
              <a:ea typeface="Trebuchet MS"/>
              <a:cs typeface="Trebuchet MS"/>
              <a:sym typeface="Trebuchet MS"/>
            </a:endParaRPr>
          </a:p>
        </p:txBody>
      </p:sp>
      <p:sp>
        <p:nvSpPr>
          <p:cNvPr id="174" name="Google Shape;174;p2"/>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5" name="Google Shape;175;p2"/>
          <p:cNvPicPr preferRelativeResize="0"/>
          <p:nvPr/>
        </p:nvPicPr>
        <p:blipFill rotWithShape="1">
          <a:blip r:embed="rId3">
            <a:alphaModFix/>
          </a:blip>
          <a:srcRect/>
          <a:stretch/>
        </p:blipFill>
        <p:spPr>
          <a:xfrm>
            <a:off x="180675" y="2597600"/>
            <a:ext cx="12673425" cy="2564825"/>
          </a:xfrm>
          <a:prstGeom prst="rect">
            <a:avLst/>
          </a:prstGeom>
          <a:noFill/>
          <a:ln>
            <a:noFill/>
          </a:ln>
        </p:spPr>
      </p:pic>
      <p:pic>
        <p:nvPicPr>
          <p:cNvPr id="176" name="Google Shape;176;p2"/>
          <p:cNvPicPr preferRelativeResize="0"/>
          <p:nvPr/>
        </p:nvPicPr>
        <p:blipFill rotWithShape="1">
          <a:blip r:embed="rId4">
            <a:alphaModFix/>
          </a:blip>
          <a:srcRect/>
          <a:stretch/>
        </p:blipFill>
        <p:spPr>
          <a:xfrm>
            <a:off x="11487150" y="6143625"/>
            <a:ext cx="704850" cy="714375"/>
          </a:xfrm>
          <a:prstGeom prst="rect">
            <a:avLst/>
          </a:prstGeom>
          <a:noFill/>
          <a:ln>
            <a:noFill/>
          </a:ln>
        </p:spPr>
      </p:pic>
      <p:sp>
        <p:nvSpPr>
          <p:cNvPr id="177" name="Google Shape;177;p2"/>
          <p:cNvSpPr txBox="1"/>
          <p:nvPr/>
        </p:nvSpPr>
        <p:spPr>
          <a:xfrm>
            <a:off x="369013" y="1490588"/>
            <a:ext cx="12485099" cy="124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dk1"/>
                </a:solidFill>
                <a:latin typeface="Trebuchet MS"/>
                <a:ea typeface="Trebuchet MS"/>
                <a:cs typeface="Trebuchet MS"/>
                <a:sym typeface="Trebuchet MS"/>
              </a:rPr>
              <a:t>Leverage the findings of the Text Analytics to help</a:t>
            </a:r>
            <a:endParaRPr sz="38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endParaRPr sz="3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Trebuchet MS"/>
                <a:ea typeface="Trebuchet MS"/>
                <a:cs typeface="Trebuchet MS"/>
                <a:sym typeface="Trebuchet MS"/>
              </a:rPr>
              <a:t>Data Source</a:t>
            </a:r>
            <a:endParaRPr sz="3200" b="1" i="0" u="none" strike="noStrike" cap="none">
              <a:solidFill>
                <a:srgbClr val="C00000"/>
              </a:solidFill>
              <a:latin typeface="Trebuchet MS"/>
              <a:ea typeface="Trebuchet MS"/>
              <a:cs typeface="Trebuchet MS"/>
              <a:sym typeface="Trebuchet MS"/>
            </a:endParaRPr>
          </a:p>
        </p:txBody>
      </p:sp>
      <p:sp>
        <p:nvSpPr>
          <p:cNvPr id="183" name="Google Shape;183;p3"/>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4" name="Google Shape;184;p3"/>
          <p:cNvPicPr preferRelativeResize="0"/>
          <p:nvPr/>
        </p:nvPicPr>
        <p:blipFill rotWithShape="1">
          <a:blip r:embed="rId3">
            <a:alphaModFix/>
          </a:blip>
          <a:srcRect l="11887" t="18022" r="6604" b="2587"/>
          <a:stretch/>
        </p:blipFill>
        <p:spPr>
          <a:xfrm>
            <a:off x="801173" y="1550020"/>
            <a:ext cx="2484408" cy="584775"/>
          </a:xfrm>
          <a:prstGeom prst="rect">
            <a:avLst/>
          </a:prstGeom>
          <a:noFill/>
          <a:ln>
            <a:noFill/>
          </a:ln>
        </p:spPr>
      </p:pic>
      <p:sp>
        <p:nvSpPr>
          <p:cNvPr id="185" name="Google Shape;185;p3"/>
          <p:cNvSpPr/>
          <p:nvPr/>
        </p:nvSpPr>
        <p:spPr>
          <a:xfrm>
            <a:off x="4985291" y="1552754"/>
            <a:ext cx="1808364" cy="603849"/>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6" name="Google Shape;186;p3"/>
          <p:cNvPicPr preferRelativeResize="0"/>
          <p:nvPr/>
        </p:nvPicPr>
        <p:blipFill rotWithShape="1">
          <a:blip r:embed="rId4">
            <a:alphaModFix/>
          </a:blip>
          <a:srcRect r="54733"/>
          <a:stretch/>
        </p:blipFill>
        <p:spPr>
          <a:xfrm>
            <a:off x="1070395" y="2354210"/>
            <a:ext cx="2035114" cy="1955800"/>
          </a:xfrm>
          <a:prstGeom prst="rect">
            <a:avLst/>
          </a:prstGeom>
          <a:noFill/>
          <a:ln>
            <a:noFill/>
          </a:ln>
        </p:spPr>
      </p:pic>
      <p:sp>
        <p:nvSpPr>
          <p:cNvPr id="187" name="Google Shape;187;p3"/>
          <p:cNvSpPr/>
          <p:nvPr/>
        </p:nvSpPr>
        <p:spPr>
          <a:xfrm>
            <a:off x="3285575" y="1333863"/>
            <a:ext cx="4806000" cy="5322799"/>
          </a:xfrm>
          <a:prstGeom prst="rightArrow">
            <a:avLst>
              <a:gd name="adj1" fmla="val 50000"/>
              <a:gd name="adj2" fmla="val 50000"/>
            </a:avLst>
          </a:prstGeom>
          <a:solidFill>
            <a:srgbClr val="C00000">
              <a:alpha val="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p3"/>
          <p:cNvSpPr txBox="1"/>
          <p:nvPr/>
        </p:nvSpPr>
        <p:spPr>
          <a:xfrm>
            <a:off x="3513532" y="2830124"/>
            <a:ext cx="3940200"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rebuchet MS"/>
                <a:ea typeface="Trebuchet MS"/>
                <a:cs typeface="Trebuchet MS"/>
                <a:sym typeface="Trebuchet MS"/>
              </a:rPr>
              <a:t>Filtering Condition: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rebuchet MS"/>
                <a:ea typeface="Trebuchet MS"/>
                <a:cs typeface="Trebuchet MS"/>
                <a:sym typeface="Trebuchet MS"/>
              </a:rPr>
              <a:t>Target city -</a:t>
            </a:r>
            <a:r>
              <a:rPr lang="en-US" sz="2000" b="0" i="0" u="none" strike="noStrike" cap="none">
                <a:solidFill>
                  <a:schemeClr val="dk1"/>
                </a:solidFill>
                <a:latin typeface="Trebuchet MS"/>
                <a:ea typeface="Trebuchet MS"/>
                <a:cs typeface="Trebuchet MS"/>
                <a:sym typeface="Trebuchet MS"/>
              </a:rPr>
              <a:t> Phoenix</a:t>
            </a:r>
            <a:endParaRPr sz="20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rebuchet MS"/>
                <a:ea typeface="Trebuchet MS"/>
                <a:cs typeface="Trebuchet MS"/>
                <a:sym typeface="Trebuchet MS"/>
              </a:rPr>
              <a:t>Time span – </a:t>
            </a:r>
            <a:r>
              <a:rPr lang="en-US" sz="2000" b="0" i="0" u="none" strike="noStrike" cap="none">
                <a:solidFill>
                  <a:schemeClr val="dk1"/>
                </a:solidFill>
                <a:latin typeface="Trebuchet MS"/>
                <a:ea typeface="Trebuchet MS"/>
                <a:cs typeface="Trebuchet MS"/>
                <a:sym typeface="Trebuchet MS"/>
              </a:rPr>
              <a:t>2018-2019</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rebuchet MS"/>
                <a:ea typeface="Trebuchet MS"/>
                <a:cs typeface="Trebuchet MS"/>
                <a:sym typeface="Trebuchet MS"/>
              </a:rPr>
              <a:t>Business type </a:t>
            </a:r>
            <a:r>
              <a:rPr lang="en-US" sz="2000" b="0" i="0" u="none" strike="noStrike" cap="none">
                <a:solidFill>
                  <a:schemeClr val="dk1"/>
                </a:solidFill>
                <a:latin typeface="Trebuchet MS"/>
                <a:ea typeface="Trebuchet MS"/>
                <a:cs typeface="Trebuchet MS"/>
                <a:sym typeface="Trebuchet MS"/>
              </a:rPr>
              <a:t>- Restaurant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rebuchet MS"/>
              <a:ea typeface="Trebuchet MS"/>
              <a:cs typeface="Trebuchet MS"/>
              <a:sym typeface="Trebuchet MS"/>
            </a:endParaRPr>
          </a:p>
        </p:txBody>
      </p:sp>
      <p:pic>
        <p:nvPicPr>
          <p:cNvPr id="189" name="Google Shape;189;p3"/>
          <p:cNvPicPr preferRelativeResize="0"/>
          <p:nvPr/>
        </p:nvPicPr>
        <p:blipFill rotWithShape="1">
          <a:blip r:embed="rId4">
            <a:alphaModFix/>
          </a:blip>
          <a:srcRect l="53180"/>
          <a:stretch/>
        </p:blipFill>
        <p:spPr>
          <a:xfrm>
            <a:off x="919645" y="4318637"/>
            <a:ext cx="2104942" cy="1955800"/>
          </a:xfrm>
          <a:prstGeom prst="rect">
            <a:avLst/>
          </a:prstGeom>
          <a:noFill/>
          <a:ln>
            <a:noFill/>
          </a:ln>
        </p:spPr>
      </p:pic>
      <p:pic>
        <p:nvPicPr>
          <p:cNvPr id="190" name="Google Shape;190;p3"/>
          <p:cNvPicPr preferRelativeResize="0"/>
          <p:nvPr/>
        </p:nvPicPr>
        <p:blipFill rotWithShape="1">
          <a:blip r:embed="rId5">
            <a:alphaModFix/>
          </a:blip>
          <a:srcRect r="47852"/>
          <a:stretch/>
        </p:blipFill>
        <p:spPr>
          <a:xfrm>
            <a:off x="8119250" y="2889848"/>
            <a:ext cx="3686150" cy="2839175"/>
          </a:xfrm>
          <a:prstGeom prst="rect">
            <a:avLst/>
          </a:prstGeom>
          <a:noFill/>
          <a:ln>
            <a:noFill/>
          </a:ln>
        </p:spPr>
      </p:pic>
      <p:sp>
        <p:nvSpPr>
          <p:cNvPr id="191" name="Google Shape;191;p3"/>
          <p:cNvSpPr txBox="1"/>
          <p:nvPr/>
        </p:nvSpPr>
        <p:spPr>
          <a:xfrm>
            <a:off x="8091575" y="1283775"/>
            <a:ext cx="4380000"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C00000"/>
                </a:solidFill>
                <a:latin typeface="Trebuchet MS"/>
                <a:ea typeface="Trebuchet MS"/>
                <a:cs typeface="Trebuchet MS"/>
                <a:sym typeface="Trebuchet MS"/>
              </a:rPr>
              <a:t>71,126</a:t>
            </a:r>
            <a:r>
              <a:rPr lang="en-US" sz="2800" b="1" i="0" u="none" strike="noStrike" cap="none">
                <a:solidFill>
                  <a:srgbClr val="C00000"/>
                </a:solidFill>
                <a:latin typeface="Trebuchet MS"/>
                <a:ea typeface="Trebuchet MS"/>
                <a:cs typeface="Trebuchet MS"/>
                <a:sym typeface="Trebuchet MS"/>
              </a:rPr>
              <a:t> Reviews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a:solidFill>
                  <a:srgbClr val="C00000"/>
                </a:solidFill>
                <a:latin typeface="Trebuchet MS"/>
                <a:ea typeface="Trebuchet MS"/>
                <a:cs typeface="Trebuchet MS"/>
                <a:sym typeface="Trebuchet MS"/>
              </a:rPr>
              <a:t>from 3999 restaurants </a:t>
            </a:r>
            <a:endParaRPr sz="2800" b="1">
              <a:solidFill>
                <a:srgbClr val="C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C00000"/>
                </a:solidFill>
                <a:latin typeface="Trebuchet MS"/>
                <a:ea typeface="Trebuchet MS"/>
                <a:cs typeface="Trebuchet MS"/>
                <a:sym typeface="Trebuchet MS"/>
              </a:rPr>
              <a:t>in JSON format</a:t>
            </a:r>
            <a:endParaRPr sz="2000" b="0" i="0" u="none" strike="noStrike" cap="none">
              <a:solidFill>
                <a:srgbClr val="C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C0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Trebuchet MS"/>
                <a:ea typeface="Trebuchet MS"/>
                <a:cs typeface="Trebuchet MS"/>
                <a:sym typeface="Trebuchet MS"/>
              </a:rPr>
              <a:t>Dataset Description</a:t>
            </a:r>
            <a:endParaRPr sz="3200" b="1" i="0" u="none" strike="noStrike" cap="none">
              <a:solidFill>
                <a:srgbClr val="C00000"/>
              </a:solidFill>
              <a:latin typeface="Trebuchet MS"/>
              <a:ea typeface="Trebuchet MS"/>
              <a:cs typeface="Trebuchet MS"/>
              <a:sym typeface="Trebuchet MS"/>
            </a:endParaRPr>
          </a:p>
        </p:txBody>
      </p:sp>
      <p:sp>
        <p:nvSpPr>
          <p:cNvPr id="197" name="Google Shape;197;p4"/>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8" name="Google Shape;198;p4"/>
          <p:cNvPicPr preferRelativeResize="0"/>
          <p:nvPr/>
        </p:nvPicPr>
        <p:blipFill rotWithShape="1">
          <a:blip r:embed="rId3">
            <a:alphaModFix/>
          </a:blip>
          <a:srcRect/>
          <a:stretch/>
        </p:blipFill>
        <p:spPr>
          <a:xfrm>
            <a:off x="714907" y="1650999"/>
            <a:ext cx="6613595" cy="4483793"/>
          </a:xfrm>
          <a:prstGeom prst="rect">
            <a:avLst/>
          </a:prstGeom>
          <a:noFill/>
          <a:ln>
            <a:noFill/>
          </a:ln>
        </p:spPr>
      </p:pic>
      <p:sp>
        <p:nvSpPr>
          <p:cNvPr id="199" name="Google Shape;199;p4"/>
          <p:cNvSpPr txBox="1"/>
          <p:nvPr/>
        </p:nvSpPr>
        <p:spPr>
          <a:xfrm>
            <a:off x="7680960" y="2815677"/>
            <a:ext cx="4172989" cy="141577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Over </a:t>
            </a:r>
            <a:r>
              <a:rPr lang="en-US" sz="5400" b="1" i="0" u="none" strike="noStrike" cap="none">
                <a:solidFill>
                  <a:srgbClr val="C00000"/>
                </a:solidFill>
                <a:latin typeface="Arial"/>
                <a:ea typeface="Arial"/>
                <a:cs typeface="Arial"/>
                <a:sym typeface="Arial"/>
              </a:rPr>
              <a:t>1/2</a:t>
            </a:r>
            <a:r>
              <a:rPr lang="en-US" sz="3200" b="0" i="0" u="none" strike="noStrike" cap="none">
                <a:solidFill>
                  <a:srgbClr val="000000"/>
                </a:solidFill>
                <a:latin typeface="Arial"/>
                <a:ea typeface="Arial"/>
                <a:cs typeface="Arial"/>
                <a:sym typeface="Arial"/>
              </a:rPr>
              <a:t> of reviews give </a:t>
            </a:r>
            <a:r>
              <a:rPr lang="en-US" sz="3200" b="1" i="0" u="none" strike="noStrike" cap="none">
                <a:solidFill>
                  <a:schemeClr val="dk1"/>
                </a:solidFill>
                <a:latin typeface="Arial"/>
                <a:ea typeface="Arial"/>
                <a:cs typeface="Arial"/>
                <a:sym typeface="Arial"/>
              </a:rPr>
              <a:t>5</a:t>
            </a:r>
            <a:r>
              <a:rPr lang="en-US" sz="3200" b="0" i="0" u="none" strike="noStrike" cap="none">
                <a:solidFill>
                  <a:srgbClr val="000000"/>
                </a:solidFill>
                <a:latin typeface="Arial"/>
                <a:ea typeface="Arial"/>
                <a:cs typeface="Arial"/>
                <a:sym typeface="Arial"/>
              </a:rPr>
              <a:t> stars rating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8"/>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Trebuchet MS"/>
                <a:ea typeface="Trebuchet MS"/>
                <a:cs typeface="Trebuchet MS"/>
                <a:sym typeface="Trebuchet MS"/>
              </a:rPr>
              <a:t>Dataset Description</a:t>
            </a:r>
            <a:endParaRPr sz="3200" b="1" i="0" u="none" strike="noStrike" cap="none">
              <a:solidFill>
                <a:srgbClr val="C00000"/>
              </a:solidFill>
              <a:latin typeface="Trebuchet MS"/>
              <a:ea typeface="Trebuchet MS"/>
              <a:cs typeface="Trebuchet MS"/>
              <a:sym typeface="Trebuchet MS"/>
            </a:endParaRPr>
          </a:p>
        </p:txBody>
      </p:sp>
      <p:sp>
        <p:nvSpPr>
          <p:cNvPr id="205" name="Google Shape;205;p18"/>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6" name="Google Shape;206;p18"/>
          <p:cNvPicPr preferRelativeResize="0"/>
          <p:nvPr/>
        </p:nvPicPr>
        <p:blipFill rotWithShape="1">
          <a:blip r:embed="rId3">
            <a:alphaModFix/>
          </a:blip>
          <a:srcRect/>
          <a:stretch/>
        </p:blipFill>
        <p:spPr>
          <a:xfrm>
            <a:off x="524655" y="1725122"/>
            <a:ext cx="6443332" cy="4567425"/>
          </a:xfrm>
          <a:prstGeom prst="rect">
            <a:avLst/>
          </a:prstGeom>
          <a:noFill/>
          <a:ln>
            <a:noFill/>
          </a:ln>
        </p:spPr>
      </p:pic>
      <p:sp>
        <p:nvSpPr>
          <p:cNvPr id="207" name="Google Shape;207;p18"/>
          <p:cNvSpPr txBox="1"/>
          <p:nvPr/>
        </p:nvSpPr>
        <p:spPr>
          <a:xfrm>
            <a:off x="2227811" y="1571233"/>
            <a:ext cx="33915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Average Text Length by Stars</a:t>
            </a:r>
            <a:endParaRPr/>
          </a:p>
        </p:txBody>
      </p:sp>
      <p:sp>
        <p:nvSpPr>
          <p:cNvPr id="208" name="Google Shape;208;p18"/>
          <p:cNvSpPr txBox="1"/>
          <p:nvPr/>
        </p:nvSpPr>
        <p:spPr>
          <a:xfrm>
            <a:off x="7377978" y="2644170"/>
            <a:ext cx="417298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Those reviews with </a:t>
            </a:r>
            <a:r>
              <a:rPr lang="en-US" sz="3200" b="0" i="0" u="none" strike="noStrike" cap="none">
                <a:solidFill>
                  <a:srgbClr val="C00000"/>
                </a:solidFill>
                <a:latin typeface="Arial"/>
                <a:ea typeface="Arial"/>
                <a:cs typeface="Arial"/>
                <a:sym typeface="Arial"/>
              </a:rPr>
              <a:t>low ratings </a:t>
            </a:r>
            <a:r>
              <a:rPr lang="en-US" sz="3200" b="0" i="0" u="none" strike="noStrike" cap="none">
                <a:solidFill>
                  <a:srgbClr val="000000"/>
                </a:solidFill>
                <a:latin typeface="Arial"/>
                <a:ea typeface="Arial"/>
                <a:cs typeface="Arial"/>
                <a:sym typeface="Arial"/>
              </a:rPr>
              <a:t>tend to be longer.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70c4b4b108_0_2"/>
          <p:cNvSpPr/>
          <p:nvPr/>
        </p:nvSpPr>
        <p:spPr>
          <a:xfrm>
            <a:off x="714908" y="381850"/>
            <a:ext cx="6096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Trebuchet MS"/>
                <a:ea typeface="Trebuchet MS"/>
                <a:cs typeface="Trebuchet MS"/>
                <a:sym typeface="Trebuchet MS"/>
              </a:rPr>
              <a:t>Methodology</a:t>
            </a:r>
            <a:endParaRPr sz="3200" b="1" i="0" u="none" strike="noStrike" cap="none">
              <a:solidFill>
                <a:srgbClr val="C00000"/>
              </a:solidFill>
              <a:latin typeface="Trebuchet MS"/>
              <a:ea typeface="Trebuchet MS"/>
              <a:cs typeface="Trebuchet MS"/>
              <a:sym typeface="Trebuchet MS"/>
            </a:endParaRPr>
          </a:p>
        </p:txBody>
      </p:sp>
      <p:sp>
        <p:nvSpPr>
          <p:cNvPr id="214" name="Google Shape;214;g70c4b4b108_0_2"/>
          <p:cNvSpPr/>
          <p:nvPr/>
        </p:nvSpPr>
        <p:spPr>
          <a:xfrm>
            <a:off x="254832" y="381850"/>
            <a:ext cx="269700" cy="5697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g70c4b4b108_0_2"/>
          <p:cNvSpPr/>
          <p:nvPr/>
        </p:nvSpPr>
        <p:spPr>
          <a:xfrm>
            <a:off x="524655" y="1362974"/>
            <a:ext cx="2132400" cy="759000"/>
          </a:xfrm>
          <a:prstGeom prst="roundRect">
            <a:avLst>
              <a:gd name="adj" fmla="val 16667"/>
            </a:avLst>
          </a:prstGeom>
          <a:gradFill>
            <a:gsLst>
              <a:gs pos="0">
                <a:srgbClr val="474747"/>
              </a:gs>
              <a:gs pos="50000">
                <a:schemeClr val="dk1"/>
              </a:gs>
              <a:gs pos="100000">
                <a:schemeClr val="dk1"/>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70,000+ Reviews from Yelp</a:t>
            </a:r>
            <a:endParaRPr sz="1400" b="0" i="0" u="none" strike="noStrike" cap="none">
              <a:solidFill>
                <a:srgbClr val="000000"/>
              </a:solidFill>
              <a:latin typeface="Arial"/>
              <a:ea typeface="Arial"/>
              <a:cs typeface="Arial"/>
              <a:sym typeface="Arial"/>
            </a:endParaRPr>
          </a:p>
        </p:txBody>
      </p:sp>
      <p:sp>
        <p:nvSpPr>
          <p:cNvPr id="216" name="Google Shape;216;g70c4b4b108_0_2"/>
          <p:cNvSpPr/>
          <p:nvPr/>
        </p:nvSpPr>
        <p:spPr>
          <a:xfrm>
            <a:off x="1314748" y="2484672"/>
            <a:ext cx="552000" cy="3450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 name="Google Shape;217;g70c4b4b108_0_2"/>
          <p:cNvGrpSpPr/>
          <p:nvPr/>
        </p:nvGrpSpPr>
        <p:grpSpPr>
          <a:xfrm>
            <a:off x="389743" y="3200054"/>
            <a:ext cx="2494500" cy="1530300"/>
            <a:chOff x="389743" y="3200054"/>
            <a:chExt cx="2494500" cy="1530300"/>
          </a:xfrm>
        </p:grpSpPr>
        <p:sp>
          <p:nvSpPr>
            <p:cNvPr id="218" name="Google Shape;218;g70c4b4b108_0_2"/>
            <p:cNvSpPr/>
            <p:nvPr/>
          </p:nvSpPr>
          <p:spPr>
            <a:xfrm>
              <a:off x="552088" y="3738187"/>
              <a:ext cx="2132400" cy="759000"/>
            </a:xfrm>
            <a:prstGeom prst="roundRect">
              <a:avLst>
                <a:gd name="adj" fmla="val 16667"/>
              </a:avLst>
            </a:prstGeom>
            <a:solidFill>
              <a:srgbClr val="7F7F7F"/>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SimHash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Word2Vec</a:t>
              </a:r>
              <a:endParaRPr sz="1400" b="0" i="0" u="none" strike="noStrike" cap="none">
                <a:solidFill>
                  <a:srgbClr val="000000"/>
                </a:solidFill>
                <a:latin typeface="Arial"/>
                <a:ea typeface="Arial"/>
                <a:cs typeface="Arial"/>
                <a:sym typeface="Arial"/>
              </a:endParaRPr>
            </a:p>
          </p:txBody>
        </p:sp>
        <p:sp>
          <p:nvSpPr>
            <p:cNvPr id="219" name="Google Shape;219;g70c4b4b108_0_2"/>
            <p:cNvSpPr txBox="1"/>
            <p:nvPr/>
          </p:nvSpPr>
          <p:spPr>
            <a:xfrm>
              <a:off x="787898" y="3320609"/>
              <a:ext cx="2001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DEDUPLICATION</a:t>
              </a:r>
              <a:endParaRPr sz="1400" b="0" i="0" u="none" strike="noStrike" cap="none">
                <a:solidFill>
                  <a:srgbClr val="000000"/>
                </a:solidFill>
                <a:latin typeface="Arial"/>
                <a:ea typeface="Arial"/>
                <a:cs typeface="Arial"/>
                <a:sym typeface="Arial"/>
              </a:endParaRPr>
            </a:p>
          </p:txBody>
        </p:sp>
        <p:sp>
          <p:nvSpPr>
            <p:cNvPr id="220" name="Google Shape;220;g70c4b4b108_0_2"/>
            <p:cNvSpPr/>
            <p:nvPr/>
          </p:nvSpPr>
          <p:spPr>
            <a:xfrm>
              <a:off x="389743" y="3200054"/>
              <a:ext cx="2494500" cy="15303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1" name="Google Shape;221;g70c4b4b108_0_2"/>
          <p:cNvSpPr/>
          <p:nvPr/>
        </p:nvSpPr>
        <p:spPr>
          <a:xfrm>
            <a:off x="505634" y="5655230"/>
            <a:ext cx="2291100" cy="820920"/>
          </a:xfrm>
          <a:prstGeom prst="roundRect">
            <a:avLst>
              <a:gd name="adj" fmla="val 16667"/>
            </a:avLst>
          </a:prstGeom>
          <a:gradFill>
            <a:gsLst>
              <a:gs pos="0">
                <a:srgbClr val="474747"/>
              </a:gs>
              <a:gs pos="50000">
                <a:schemeClr val="dk1"/>
              </a:gs>
              <a:gs pos="100000">
                <a:schemeClr val="dk1"/>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Clean Deduplicated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Dataset</a:t>
            </a:r>
            <a:endParaRPr sz="1400" b="0" i="0" u="none" strike="noStrike" cap="none">
              <a:solidFill>
                <a:srgbClr val="000000"/>
              </a:solidFill>
              <a:latin typeface="Arial"/>
              <a:ea typeface="Arial"/>
              <a:cs typeface="Arial"/>
              <a:sym typeface="Arial"/>
            </a:endParaRPr>
          </a:p>
        </p:txBody>
      </p:sp>
      <p:sp>
        <p:nvSpPr>
          <p:cNvPr id="222" name="Google Shape;222;g70c4b4b108_0_2"/>
          <p:cNvSpPr/>
          <p:nvPr/>
        </p:nvSpPr>
        <p:spPr>
          <a:xfrm>
            <a:off x="1332002" y="5154283"/>
            <a:ext cx="552000" cy="3450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g70c4b4b108_0_2"/>
          <p:cNvSpPr/>
          <p:nvPr/>
        </p:nvSpPr>
        <p:spPr>
          <a:xfrm>
            <a:off x="3421420" y="5931099"/>
            <a:ext cx="8380800" cy="545100"/>
          </a:xfrm>
          <a:prstGeom prst="roundRect">
            <a:avLst>
              <a:gd name="adj" fmla="val 16667"/>
            </a:avLst>
          </a:prstGeom>
          <a:gradFill>
            <a:gsLst>
              <a:gs pos="0">
                <a:srgbClr val="5F82CA"/>
              </a:gs>
              <a:gs pos="50000">
                <a:srgbClr val="3C70CA"/>
              </a:gs>
              <a:gs pos="100000">
                <a:srgbClr val="2E60B9"/>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rebuchet MS"/>
                <a:ea typeface="Trebuchet MS"/>
                <a:cs typeface="Trebuchet MS"/>
                <a:sym typeface="Trebuchet MS"/>
              </a:rPr>
              <a:t>Review Text</a:t>
            </a:r>
            <a:endParaRPr sz="1400" b="0" i="0" u="none" strike="noStrike" cap="none">
              <a:solidFill>
                <a:srgbClr val="000000"/>
              </a:solidFill>
              <a:latin typeface="Arial"/>
              <a:ea typeface="Arial"/>
              <a:cs typeface="Arial"/>
              <a:sym typeface="Arial"/>
            </a:endParaRPr>
          </a:p>
        </p:txBody>
      </p:sp>
      <p:sp>
        <p:nvSpPr>
          <p:cNvPr id="224" name="Google Shape;224;g70c4b4b108_0_2"/>
          <p:cNvSpPr/>
          <p:nvPr/>
        </p:nvSpPr>
        <p:spPr>
          <a:xfrm>
            <a:off x="2918839" y="5972415"/>
            <a:ext cx="358500" cy="4227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5" name="Google Shape;225;g70c4b4b108_0_2"/>
          <p:cNvGrpSpPr/>
          <p:nvPr/>
        </p:nvGrpSpPr>
        <p:grpSpPr>
          <a:xfrm>
            <a:off x="3380856" y="3913463"/>
            <a:ext cx="2715000" cy="1530300"/>
            <a:chOff x="389743" y="3200054"/>
            <a:chExt cx="2715000" cy="1530300"/>
          </a:xfrm>
        </p:grpSpPr>
        <p:sp>
          <p:nvSpPr>
            <p:cNvPr id="226" name="Google Shape;226;g70c4b4b108_0_2"/>
            <p:cNvSpPr/>
            <p:nvPr/>
          </p:nvSpPr>
          <p:spPr>
            <a:xfrm>
              <a:off x="552088" y="3738187"/>
              <a:ext cx="2450700" cy="759000"/>
            </a:xfrm>
            <a:prstGeom prst="roundRect">
              <a:avLst>
                <a:gd name="adj" fmla="val 16667"/>
              </a:avLst>
            </a:prstGeom>
            <a:solidFill>
              <a:srgbClr val="7F7F7F"/>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COUNT VECTORIZER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LDA</a:t>
              </a:r>
              <a:endParaRPr sz="1400" b="0" i="0" u="none" strike="noStrike" cap="none">
                <a:solidFill>
                  <a:srgbClr val="000000"/>
                </a:solidFill>
                <a:latin typeface="Arial"/>
                <a:ea typeface="Arial"/>
                <a:cs typeface="Arial"/>
                <a:sym typeface="Arial"/>
              </a:endParaRPr>
            </a:p>
          </p:txBody>
        </p:sp>
        <p:sp>
          <p:nvSpPr>
            <p:cNvPr id="227" name="Google Shape;227;g70c4b4b108_0_2"/>
            <p:cNvSpPr txBox="1"/>
            <p:nvPr/>
          </p:nvSpPr>
          <p:spPr>
            <a:xfrm>
              <a:off x="828289" y="3328946"/>
              <a:ext cx="2271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TOPIC MODELING</a:t>
              </a:r>
              <a:endParaRPr sz="1400" b="0" i="0" u="none" strike="noStrike" cap="none">
                <a:solidFill>
                  <a:srgbClr val="000000"/>
                </a:solidFill>
                <a:latin typeface="Arial"/>
                <a:ea typeface="Arial"/>
                <a:cs typeface="Arial"/>
                <a:sym typeface="Arial"/>
              </a:endParaRPr>
            </a:p>
          </p:txBody>
        </p:sp>
        <p:sp>
          <p:nvSpPr>
            <p:cNvPr id="228" name="Google Shape;228;g70c4b4b108_0_2"/>
            <p:cNvSpPr/>
            <p:nvPr/>
          </p:nvSpPr>
          <p:spPr>
            <a:xfrm>
              <a:off x="389743" y="3200054"/>
              <a:ext cx="2715000" cy="15303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9" name="Google Shape;229;g70c4b4b108_0_2"/>
          <p:cNvSpPr/>
          <p:nvPr/>
        </p:nvSpPr>
        <p:spPr>
          <a:xfrm>
            <a:off x="3437668" y="2756482"/>
            <a:ext cx="2694300" cy="584700"/>
          </a:xfrm>
          <a:prstGeom prst="roundRect">
            <a:avLst>
              <a:gd name="adj" fmla="val 16667"/>
            </a:avLst>
          </a:prstGeom>
          <a:solidFill>
            <a:srgbClr val="C00000"/>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TOPIC CLUSTERS</a:t>
            </a:r>
            <a:endParaRPr sz="1400" b="0" i="0" u="none" strike="noStrike" cap="none">
              <a:solidFill>
                <a:srgbClr val="000000"/>
              </a:solidFill>
              <a:latin typeface="Arial"/>
              <a:ea typeface="Arial"/>
              <a:cs typeface="Arial"/>
              <a:sym typeface="Arial"/>
            </a:endParaRPr>
          </a:p>
        </p:txBody>
      </p:sp>
      <p:sp>
        <p:nvSpPr>
          <p:cNvPr id="230" name="Google Shape;230;g70c4b4b108_0_2"/>
          <p:cNvSpPr/>
          <p:nvPr/>
        </p:nvSpPr>
        <p:spPr>
          <a:xfrm>
            <a:off x="6324489" y="2756481"/>
            <a:ext cx="2454000" cy="584700"/>
          </a:xfrm>
          <a:prstGeom prst="roundRect">
            <a:avLst>
              <a:gd name="adj" fmla="val 16667"/>
            </a:avLst>
          </a:prstGeom>
          <a:solidFill>
            <a:srgbClr val="C00000"/>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TOPIC CLASSIFICATION</a:t>
            </a:r>
            <a:endParaRPr sz="1400" b="0" i="0" u="none" strike="noStrike" cap="none">
              <a:solidFill>
                <a:srgbClr val="000000"/>
              </a:solidFill>
              <a:latin typeface="Arial"/>
              <a:ea typeface="Arial"/>
              <a:cs typeface="Arial"/>
              <a:sym typeface="Arial"/>
            </a:endParaRPr>
          </a:p>
        </p:txBody>
      </p:sp>
      <p:sp>
        <p:nvSpPr>
          <p:cNvPr id="231" name="Google Shape;231;g70c4b4b108_0_2"/>
          <p:cNvSpPr/>
          <p:nvPr/>
        </p:nvSpPr>
        <p:spPr>
          <a:xfrm>
            <a:off x="9032383" y="3191966"/>
            <a:ext cx="2769900" cy="584700"/>
          </a:xfrm>
          <a:prstGeom prst="roundRect">
            <a:avLst>
              <a:gd name="adj" fmla="val 16667"/>
            </a:avLst>
          </a:prstGeom>
          <a:solidFill>
            <a:srgbClr val="C00000"/>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SENTIMENT ANALYSIS</a:t>
            </a:r>
            <a:endParaRPr sz="1400" b="0" i="0" u="none" strike="noStrike" cap="none">
              <a:solidFill>
                <a:srgbClr val="000000"/>
              </a:solidFill>
              <a:latin typeface="Arial"/>
              <a:ea typeface="Arial"/>
              <a:cs typeface="Arial"/>
              <a:sym typeface="Arial"/>
            </a:endParaRPr>
          </a:p>
        </p:txBody>
      </p:sp>
      <p:grpSp>
        <p:nvGrpSpPr>
          <p:cNvPr id="232" name="Google Shape;232;g70c4b4b108_0_2"/>
          <p:cNvGrpSpPr/>
          <p:nvPr/>
        </p:nvGrpSpPr>
        <p:grpSpPr>
          <a:xfrm>
            <a:off x="6290988" y="3879223"/>
            <a:ext cx="2454000" cy="1564200"/>
            <a:chOff x="6377253" y="3792958"/>
            <a:chExt cx="2454000" cy="1564200"/>
          </a:xfrm>
        </p:grpSpPr>
        <p:sp>
          <p:nvSpPr>
            <p:cNvPr id="233" name="Google Shape;233;g70c4b4b108_0_2"/>
            <p:cNvSpPr/>
            <p:nvPr/>
          </p:nvSpPr>
          <p:spPr>
            <a:xfrm>
              <a:off x="6678734" y="4401438"/>
              <a:ext cx="1914300" cy="700607"/>
            </a:xfrm>
            <a:prstGeom prst="roundRect">
              <a:avLst>
                <a:gd name="adj" fmla="val 16667"/>
              </a:avLst>
            </a:prstGeom>
            <a:solidFill>
              <a:srgbClr val="7F7F7F"/>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WORD2VEC</a:t>
              </a:r>
              <a:endParaRPr sz="1400" b="0" i="0" u="none" strike="noStrike" cap="none">
                <a:solidFill>
                  <a:srgbClr val="000000"/>
                </a:solidFill>
                <a:latin typeface="Arial"/>
                <a:ea typeface="Arial"/>
                <a:cs typeface="Arial"/>
                <a:sym typeface="Arial"/>
              </a:endParaRPr>
            </a:p>
          </p:txBody>
        </p:sp>
        <p:sp>
          <p:nvSpPr>
            <p:cNvPr id="234" name="Google Shape;234;g70c4b4b108_0_2"/>
            <p:cNvSpPr/>
            <p:nvPr/>
          </p:nvSpPr>
          <p:spPr>
            <a:xfrm>
              <a:off x="6377253" y="3792958"/>
              <a:ext cx="2454000" cy="15642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35" name="Google Shape;235;g70c4b4b108_0_2"/>
          <p:cNvSpPr/>
          <p:nvPr/>
        </p:nvSpPr>
        <p:spPr>
          <a:xfrm>
            <a:off x="9061396" y="1230134"/>
            <a:ext cx="2646900" cy="426000"/>
          </a:xfrm>
          <a:prstGeom prst="roundRect">
            <a:avLst>
              <a:gd name="adj" fmla="val 16667"/>
            </a:avLst>
          </a:prstGeom>
          <a:solidFill>
            <a:srgbClr val="7F7F7F"/>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Trebuchet MS"/>
                <a:ea typeface="Trebuchet MS"/>
                <a:cs typeface="Trebuchet MS"/>
                <a:sym typeface="Trebuchet MS"/>
              </a:rPr>
              <a:t>REGRESSION MODELS</a:t>
            </a:r>
            <a:endParaRPr sz="1400" b="0" i="0" u="none" strike="noStrike" cap="none">
              <a:solidFill>
                <a:srgbClr val="000000"/>
              </a:solidFill>
              <a:latin typeface="Arial"/>
              <a:ea typeface="Arial"/>
              <a:cs typeface="Arial"/>
              <a:sym typeface="Arial"/>
            </a:endParaRPr>
          </a:p>
        </p:txBody>
      </p:sp>
      <p:sp>
        <p:nvSpPr>
          <p:cNvPr id="236" name="Google Shape;236;g70c4b4b108_0_2"/>
          <p:cNvSpPr/>
          <p:nvPr/>
        </p:nvSpPr>
        <p:spPr>
          <a:xfrm>
            <a:off x="9025661" y="168146"/>
            <a:ext cx="2715000" cy="584700"/>
          </a:xfrm>
          <a:prstGeom prst="roundRect">
            <a:avLst>
              <a:gd name="adj" fmla="val 16667"/>
            </a:avLst>
          </a:prstGeom>
          <a:solidFill>
            <a:srgbClr val="C00000"/>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PREDICTIVE ANALYSIS</a:t>
            </a:r>
            <a:endParaRPr sz="1400" b="0" i="0" u="none" strike="noStrike" cap="none">
              <a:solidFill>
                <a:srgbClr val="000000"/>
              </a:solidFill>
              <a:latin typeface="Arial"/>
              <a:ea typeface="Arial"/>
              <a:cs typeface="Arial"/>
              <a:sym typeface="Arial"/>
            </a:endParaRPr>
          </a:p>
        </p:txBody>
      </p:sp>
      <p:grpSp>
        <p:nvGrpSpPr>
          <p:cNvPr id="237" name="Google Shape;237;g70c4b4b108_0_2"/>
          <p:cNvGrpSpPr/>
          <p:nvPr/>
        </p:nvGrpSpPr>
        <p:grpSpPr>
          <a:xfrm>
            <a:off x="9032384" y="2031048"/>
            <a:ext cx="2715000" cy="759000"/>
            <a:chOff x="8993007" y="1899729"/>
            <a:chExt cx="2715000" cy="759000"/>
          </a:xfrm>
        </p:grpSpPr>
        <p:sp>
          <p:nvSpPr>
            <p:cNvPr id="238" name="Google Shape;238;g70c4b4b108_0_2"/>
            <p:cNvSpPr/>
            <p:nvPr/>
          </p:nvSpPr>
          <p:spPr>
            <a:xfrm>
              <a:off x="8993007" y="1899729"/>
              <a:ext cx="2715000" cy="7590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 name="Google Shape;239;g70c4b4b108_0_2"/>
            <p:cNvSpPr/>
            <p:nvPr/>
          </p:nvSpPr>
          <p:spPr>
            <a:xfrm>
              <a:off x="9148176" y="1998136"/>
              <a:ext cx="1151700" cy="554400"/>
            </a:xfrm>
            <a:prstGeom prst="roundRect">
              <a:avLst>
                <a:gd name="adj" fmla="val 16667"/>
              </a:avLst>
            </a:prstGeom>
            <a:gradFill>
              <a:gsLst>
                <a:gs pos="0">
                  <a:srgbClr val="5F82CA"/>
                </a:gs>
                <a:gs pos="50000">
                  <a:srgbClr val="3C70CA"/>
                </a:gs>
                <a:gs pos="100000">
                  <a:srgbClr val="2E60B9"/>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rebuchet MS"/>
                  <a:ea typeface="Trebuchet MS"/>
                  <a:cs typeface="Trebuchet MS"/>
                  <a:sym typeface="Trebuchet MS"/>
                </a:rPr>
                <a:t>Sentiment Score</a:t>
              </a:r>
              <a:endParaRPr sz="1400" b="0" i="0" u="none" strike="noStrike" cap="none">
                <a:solidFill>
                  <a:srgbClr val="000000"/>
                </a:solidFill>
                <a:latin typeface="Arial"/>
                <a:ea typeface="Arial"/>
                <a:cs typeface="Arial"/>
                <a:sym typeface="Arial"/>
              </a:endParaRPr>
            </a:p>
          </p:txBody>
        </p:sp>
        <p:sp>
          <p:nvSpPr>
            <p:cNvPr id="240" name="Google Shape;240;g70c4b4b108_0_2"/>
            <p:cNvSpPr/>
            <p:nvPr/>
          </p:nvSpPr>
          <p:spPr>
            <a:xfrm>
              <a:off x="10405929" y="1998136"/>
              <a:ext cx="1248000" cy="554400"/>
            </a:xfrm>
            <a:prstGeom prst="roundRect">
              <a:avLst>
                <a:gd name="adj" fmla="val 16667"/>
              </a:avLst>
            </a:prstGeom>
            <a:gradFill>
              <a:gsLst>
                <a:gs pos="0">
                  <a:srgbClr val="5F82CA"/>
                </a:gs>
                <a:gs pos="50000">
                  <a:srgbClr val="3C70CA"/>
                </a:gs>
                <a:gs pos="100000">
                  <a:srgbClr val="2E60B9"/>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rebuchet MS"/>
                  <a:ea typeface="Trebuchet MS"/>
                  <a:cs typeface="Trebuchet MS"/>
                  <a:sym typeface="Trebuchet MS"/>
                </a:rPr>
                <a:t>Subjectivity</a:t>
              </a:r>
              <a:endParaRPr sz="1400" b="0" i="0" u="none" strike="noStrike" cap="none">
                <a:solidFill>
                  <a:srgbClr val="000000"/>
                </a:solidFill>
                <a:latin typeface="Arial"/>
                <a:ea typeface="Arial"/>
                <a:cs typeface="Arial"/>
                <a:sym typeface="Arial"/>
              </a:endParaRPr>
            </a:p>
          </p:txBody>
        </p:sp>
      </p:grpSp>
      <p:sp>
        <p:nvSpPr>
          <p:cNvPr id="241" name="Google Shape;241;g70c4b4b108_0_2"/>
          <p:cNvSpPr/>
          <p:nvPr/>
        </p:nvSpPr>
        <p:spPr>
          <a:xfrm rot="10800000">
            <a:off x="10107277" y="3914621"/>
            <a:ext cx="552000" cy="2523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70c4b4b108_0_2"/>
          <p:cNvSpPr/>
          <p:nvPr/>
        </p:nvSpPr>
        <p:spPr>
          <a:xfrm rot="10800000">
            <a:off x="4499460" y="5520555"/>
            <a:ext cx="552000" cy="2910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g70c4b4b108_0_2"/>
          <p:cNvSpPr/>
          <p:nvPr/>
        </p:nvSpPr>
        <p:spPr>
          <a:xfrm rot="10800000">
            <a:off x="7257622" y="5520556"/>
            <a:ext cx="552000" cy="2910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g70c4b4b108_0_2"/>
          <p:cNvSpPr/>
          <p:nvPr/>
        </p:nvSpPr>
        <p:spPr>
          <a:xfrm>
            <a:off x="7278318" y="3586245"/>
            <a:ext cx="552000" cy="2388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5" name="Google Shape;245;g70c4b4b108_0_2"/>
          <p:cNvSpPr/>
          <p:nvPr/>
        </p:nvSpPr>
        <p:spPr>
          <a:xfrm rot="10800000">
            <a:off x="10164952" y="2901253"/>
            <a:ext cx="450000" cy="2343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6" name="Google Shape;246;g70c4b4b108_0_2"/>
          <p:cNvSpPr/>
          <p:nvPr/>
        </p:nvSpPr>
        <p:spPr>
          <a:xfrm rot="10800000">
            <a:off x="10164951" y="1739657"/>
            <a:ext cx="450000" cy="2343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Google Shape;247;g70c4b4b108_0_2"/>
          <p:cNvSpPr/>
          <p:nvPr/>
        </p:nvSpPr>
        <p:spPr>
          <a:xfrm rot="10800000">
            <a:off x="10158229" y="845473"/>
            <a:ext cx="450000" cy="2343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g70c4b4b108_0_2"/>
          <p:cNvSpPr/>
          <p:nvPr/>
        </p:nvSpPr>
        <p:spPr>
          <a:xfrm>
            <a:off x="4492553" y="251131"/>
            <a:ext cx="3164400" cy="584700"/>
          </a:xfrm>
          <a:prstGeom prst="roundRect">
            <a:avLst>
              <a:gd name="adj" fmla="val 16667"/>
            </a:avLst>
          </a:prstGeom>
          <a:solidFill>
            <a:srgbClr val="C00000"/>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INSIGHTS</a:t>
            </a:r>
            <a:endParaRPr sz="1400" b="0" i="0" u="none" strike="noStrike" cap="none">
              <a:solidFill>
                <a:srgbClr val="000000"/>
              </a:solidFill>
              <a:latin typeface="Arial"/>
              <a:ea typeface="Arial"/>
              <a:cs typeface="Arial"/>
              <a:sym typeface="Arial"/>
            </a:endParaRPr>
          </a:p>
        </p:txBody>
      </p:sp>
      <p:grpSp>
        <p:nvGrpSpPr>
          <p:cNvPr id="249" name="Google Shape;249;g70c4b4b108_0_2"/>
          <p:cNvGrpSpPr/>
          <p:nvPr/>
        </p:nvGrpSpPr>
        <p:grpSpPr>
          <a:xfrm>
            <a:off x="9067687" y="4249624"/>
            <a:ext cx="2715000" cy="1164300"/>
            <a:chOff x="389743" y="3334160"/>
            <a:chExt cx="2715000" cy="1164300"/>
          </a:xfrm>
        </p:grpSpPr>
        <p:sp>
          <p:nvSpPr>
            <p:cNvPr id="250" name="Google Shape;250;g70c4b4b108_0_2"/>
            <p:cNvSpPr/>
            <p:nvPr/>
          </p:nvSpPr>
          <p:spPr>
            <a:xfrm>
              <a:off x="534835" y="3518879"/>
              <a:ext cx="2450700" cy="742500"/>
            </a:xfrm>
            <a:prstGeom prst="roundRect">
              <a:avLst>
                <a:gd name="adj" fmla="val 16667"/>
              </a:avLst>
            </a:prstGeom>
            <a:solidFill>
              <a:srgbClr val="7F7F7F"/>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NAÏVE BAYES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CLASSIFIER</a:t>
              </a:r>
              <a:endParaRPr sz="1400" b="0" i="0" u="none" strike="noStrike" cap="none">
                <a:solidFill>
                  <a:srgbClr val="000000"/>
                </a:solidFill>
                <a:latin typeface="Arial"/>
                <a:ea typeface="Arial"/>
                <a:cs typeface="Arial"/>
                <a:sym typeface="Arial"/>
              </a:endParaRPr>
            </a:p>
          </p:txBody>
        </p:sp>
        <p:sp>
          <p:nvSpPr>
            <p:cNvPr id="251" name="Google Shape;251;g70c4b4b108_0_2"/>
            <p:cNvSpPr/>
            <p:nvPr/>
          </p:nvSpPr>
          <p:spPr>
            <a:xfrm>
              <a:off x="389743" y="3334160"/>
              <a:ext cx="2715000" cy="11643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52" name="Google Shape;252;g70c4b4b108_0_2"/>
          <p:cNvSpPr/>
          <p:nvPr/>
        </p:nvSpPr>
        <p:spPr>
          <a:xfrm>
            <a:off x="4525152" y="1533549"/>
            <a:ext cx="3131700" cy="485100"/>
          </a:xfrm>
          <a:prstGeom prst="roundRect">
            <a:avLst>
              <a:gd name="adj" fmla="val 16667"/>
            </a:avLst>
          </a:prstGeom>
          <a:gradFill>
            <a:gsLst>
              <a:gs pos="0">
                <a:srgbClr val="5F82CA"/>
              </a:gs>
              <a:gs pos="50000">
                <a:srgbClr val="3C70CA"/>
              </a:gs>
              <a:gs pos="100000">
                <a:srgbClr val="2E60B9"/>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Categorized Dataset </a:t>
            </a:r>
            <a:endParaRPr sz="1400" b="0" i="0" u="none" strike="noStrike" cap="none">
              <a:solidFill>
                <a:srgbClr val="000000"/>
              </a:solidFill>
              <a:latin typeface="Arial"/>
              <a:ea typeface="Arial"/>
              <a:cs typeface="Arial"/>
              <a:sym typeface="Arial"/>
            </a:endParaRPr>
          </a:p>
        </p:txBody>
      </p:sp>
      <p:sp>
        <p:nvSpPr>
          <p:cNvPr id="253" name="Google Shape;253;g70c4b4b108_0_2"/>
          <p:cNvSpPr/>
          <p:nvPr/>
        </p:nvSpPr>
        <p:spPr>
          <a:xfrm rot="10800000">
            <a:off x="5840988" y="949305"/>
            <a:ext cx="450000" cy="388881"/>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4" name="Google Shape;254;g70c4b4b108_0_2"/>
          <p:cNvSpPr/>
          <p:nvPr/>
        </p:nvSpPr>
        <p:spPr>
          <a:xfrm rot="10800000">
            <a:off x="5840988" y="2129130"/>
            <a:ext cx="450000" cy="400582"/>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g70c4b4b108_0_2"/>
          <p:cNvSpPr/>
          <p:nvPr/>
        </p:nvSpPr>
        <p:spPr>
          <a:xfrm rot="10800000">
            <a:off x="10147796" y="5553562"/>
            <a:ext cx="552000" cy="2910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g70c4b4b108_0_2"/>
          <p:cNvSpPr/>
          <p:nvPr/>
        </p:nvSpPr>
        <p:spPr>
          <a:xfrm rot="10800000">
            <a:off x="4541525" y="3583233"/>
            <a:ext cx="552000" cy="2523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g70c4b4b108_0_2"/>
          <p:cNvSpPr txBox="1"/>
          <p:nvPr/>
        </p:nvSpPr>
        <p:spPr>
          <a:xfrm>
            <a:off x="6646126" y="4042355"/>
            <a:ext cx="2271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TOPIC MODELING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70c4b4b108_0_128"/>
          <p:cNvSpPr/>
          <p:nvPr/>
        </p:nvSpPr>
        <p:spPr>
          <a:xfrm>
            <a:off x="714908" y="381850"/>
            <a:ext cx="6096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Trebuchet MS"/>
                <a:ea typeface="Trebuchet MS"/>
                <a:cs typeface="Trebuchet MS"/>
                <a:sym typeface="Trebuchet MS"/>
              </a:rPr>
              <a:t>Methodology (cont.)</a:t>
            </a:r>
            <a:endParaRPr sz="3200" b="1" i="0" u="none" strike="noStrike" cap="none">
              <a:solidFill>
                <a:srgbClr val="C00000"/>
              </a:solidFill>
              <a:latin typeface="Trebuchet MS"/>
              <a:ea typeface="Trebuchet MS"/>
              <a:cs typeface="Trebuchet MS"/>
              <a:sym typeface="Trebuchet MS"/>
            </a:endParaRPr>
          </a:p>
        </p:txBody>
      </p:sp>
      <p:sp>
        <p:nvSpPr>
          <p:cNvPr id="400" name="Google Shape;400;g70c4b4b108_0_128"/>
          <p:cNvSpPr/>
          <p:nvPr/>
        </p:nvSpPr>
        <p:spPr>
          <a:xfrm>
            <a:off x="254832" y="381850"/>
            <a:ext cx="269700" cy="5697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1" name="Google Shape;401;g70c4b4b108_0_128"/>
          <p:cNvSpPr/>
          <p:nvPr/>
        </p:nvSpPr>
        <p:spPr>
          <a:xfrm>
            <a:off x="714909" y="4721826"/>
            <a:ext cx="3164400" cy="584700"/>
          </a:xfrm>
          <a:prstGeom prst="roundRect">
            <a:avLst>
              <a:gd name="adj" fmla="val 16667"/>
            </a:avLst>
          </a:prstGeom>
          <a:solidFill>
            <a:srgbClr val="C00000"/>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PREDICTIVE ANALYSIS</a:t>
            </a:r>
            <a:endParaRPr sz="1400" b="0" i="0" u="none" strike="noStrike" cap="none">
              <a:solidFill>
                <a:srgbClr val="000000"/>
              </a:solidFill>
              <a:latin typeface="Arial"/>
              <a:ea typeface="Arial"/>
              <a:cs typeface="Arial"/>
              <a:sym typeface="Arial"/>
            </a:endParaRPr>
          </a:p>
        </p:txBody>
      </p:sp>
      <p:sp>
        <p:nvSpPr>
          <p:cNvPr id="402" name="Google Shape;402;g70c4b4b108_0_128"/>
          <p:cNvSpPr/>
          <p:nvPr/>
        </p:nvSpPr>
        <p:spPr>
          <a:xfrm>
            <a:off x="714908" y="1754639"/>
            <a:ext cx="3164400" cy="584700"/>
          </a:xfrm>
          <a:prstGeom prst="roundRect">
            <a:avLst>
              <a:gd name="adj" fmla="val 16667"/>
            </a:avLst>
          </a:prstGeom>
          <a:solidFill>
            <a:srgbClr val="C00000"/>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KEY PHRASE EXTRACTION</a:t>
            </a:r>
            <a:endParaRPr sz="1400" b="0" i="0" u="none" strike="noStrike" cap="none">
              <a:solidFill>
                <a:srgbClr val="000000"/>
              </a:solidFill>
              <a:latin typeface="Arial"/>
              <a:ea typeface="Arial"/>
              <a:cs typeface="Arial"/>
              <a:sym typeface="Arial"/>
            </a:endParaRPr>
          </a:p>
        </p:txBody>
      </p:sp>
      <p:pic>
        <p:nvPicPr>
          <p:cNvPr id="403" name="Google Shape;403;g70c4b4b108_0_128" descr="User"/>
          <p:cNvPicPr preferRelativeResize="0"/>
          <p:nvPr/>
        </p:nvPicPr>
        <p:blipFill rotWithShape="1">
          <a:blip r:embed="rId3">
            <a:alphaModFix/>
          </a:blip>
          <a:srcRect/>
          <a:stretch/>
        </p:blipFill>
        <p:spPr>
          <a:xfrm>
            <a:off x="9434423" y="1754639"/>
            <a:ext cx="914400" cy="914400"/>
          </a:xfrm>
          <a:prstGeom prst="rect">
            <a:avLst/>
          </a:prstGeom>
          <a:noFill/>
          <a:ln>
            <a:noFill/>
          </a:ln>
        </p:spPr>
      </p:pic>
      <p:pic>
        <p:nvPicPr>
          <p:cNvPr id="404" name="Google Shape;404;g70c4b4b108_0_128" descr="Chef"/>
          <p:cNvPicPr preferRelativeResize="0"/>
          <p:nvPr/>
        </p:nvPicPr>
        <p:blipFill rotWithShape="1">
          <a:blip r:embed="rId4">
            <a:alphaModFix/>
          </a:blip>
          <a:srcRect/>
          <a:stretch/>
        </p:blipFill>
        <p:spPr>
          <a:xfrm>
            <a:off x="9448823" y="3895614"/>
            <a:ext cx="900000" cy="900000"/>
          </a:xfrm>
          <a:prstGeom prst="rect">
            <a:avLst/>
          </a:prstGeom>
          <a:noFill/>
          <a:ln>
            <a:noFill/>
          </a:ln>
        </p:spPr>
      </p:pic>
      <p:sp>
        <p:nvSpPr>
          <p:cNvPr id="405" name="Google Shape;405;g70c4b4b108_0_128"/>
          <p:cNvSpPr/>
          <p:nvPr/>
        </p:nvSpPr>
        <p:spPr>
          <a:xfrm>
            <a:off x="714909" y="3933812"/>
            <a:ext cx="3164400" cy="584700"/>
          </a:xfrm>
          <a:prstGeom prst="roundRect">
            <a:avLst>
              <a:gd name="adj" fmla="val 16667"/>
            </a:avLst>
          </a:prstGeom>
          <a:solidFill>
            <a:srgbClr val="C00000"/>
          </a:solidFill>
          <a:ln w="31750" cap="flat" cmpd="sng">
            <a:solidFill>
              <a:schemeClr val="lt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SENTIMENT ANALYSIS</a:t>
            </a:r>
            <a:endParaRPr sz="1400" b="0" i="0" u="none" strike="noStrike" cap="none">
              <a:solidFill>
                <a:srgbClr val="000000"/>
              </a:solidFill>
              <a:latin typeface="Arial"/>
              <a:ea typeface="Arial"/>
              <a:cs typeface="Arial"/>
              <a:sym typeface="Arial"/>
            </a:endParaRPr>
          </a:p>
        </p:txBody>
      </p:sp>
      <p:sp>
        <p:nvSpPr>
          <p:cNvPr id="406" name="Google Shape;406;g70c4b4b108_0_128"/>
          <p:cNvSpPr txBox="1"/>
          <p:nvPr/>
        </p:nvSpPr>
        <p:spPr>
          <a:xfrm>
            <a:off x="9079748" y="4764296"/>
            <a:ext cx="2271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Business Owner</a:t>
            </a:r>
            <a:endParaRPr sz="1400" b="0" i="0" u="none" strike="noStrike" cap="none">
              <a:solidFill>
                <a:srgbClr val="000000"/>
              </a:solidFill>
              <a:latin typeface="Arial"/>
              <a:ea typeface="Arial"/>
              <a:cs typeface="Arial"/>
              <a:sym typeface="Arial"/>
            </a:endParaRPr>
          </a:p>
        </p:txBody>
      </p:sp>
      <p:sp>
        <p:nvSpPr>
          <p:cNvPr id="407" name="Google Shape;407;g70c4b4b108_0_128"/>
          <p:cNvSpPr txBox="1"/>
          <p:nvPr/>
        </p:nvSpPr>
        <p:spPr>
          <a:xfrm>
            <a:off x="9348158" y="2593055"/>
            <a:ext cx="1314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Customer</a:t>
            </a:r>
            <a:endParaRPr sz="1400" b="0" i="0" u="none" strike="noStrike" cap="none">
              <a:solidFill>
                <a:srgbClr val="000000"/>
              </a:solidFill>
              <a:latin typeface="Arial"/>
              <a:ea typeface="Arial"/>
              <a:cs typeface="Arial"/>
              <a:sym typeface="Arial"/>
            </a:endParaRPr>
          </a:p>
        </p:txBody>
      </p:sp>
      <p:sp>
        <p:nvSpPr>
          <p:cNvPr id="408" name="Google Shape;408;g70c4b4b108_0_128"/>
          <p:cNvSpPr/>
          <p:nvPr/>
        </p:nvSpPr>
        <p:spPr>
          <a:xfrm>
            <a:off x="5138373" y="2444366"/>
            <a:ext cx="2382000" cy="545100"/>
          </a:xfrm>
          <a:prstGeom prst="roundRect">
            <a:avLst>
              <a:gd name="adj" fmla="val 16667"/>
            </a:avLst>
          </a:prstGeom>
          <a:gradFill>
            <a:gsLst>
              <a:gs pos="0">
                <a:srgbClr val="5F82CA"/>
              </a:gs>
              <a:gs pos="50000">
                <a:srgbClr val="3C70CA"/>
              </a:gs>
              <a:gs pos="100000">
                <a:srgbClr val="2E60B9"/>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Environment</a:t>
            </a:r>
            <a:endParaRPr sz="1400" b="0" i="0" u="none" strike="noStrike" cap="none">
              <a:solidFill>
                <a:srgbClr val="000000"/>
              </a:solidFill>
              <a:latin typeface="Arial"/>
              <a:ea typeface="Arial"/>
              <a:cs typeface="Arial"/>
              <a:sym typeface="Arial"/>
            </a:endParaRPr>
          </a:p>
        </p:txBody>
      </p:sp>
      <p:sp>
        <p:nvSpPr>
          <p:cNvPr id="409" name="Google Shape;409;g70c4b4b108_0_128"/>
          <p:cNvSpPr/>
          <p:nvPr/>
        </p:nvSpPr>
        <p:spPr>
          <a:xfrm>
            <a:off x="6442731" y="1768052"/>
            <a:ext cx="1077600" cy="545100"/>
          </a:xfrm>
          <a:prstGeom prst="roundRect">
            <a:avLst>
              <a:gd name="adj" fmla="val 16667"/>
            </a:avLst>
          </a:prstGeom>
          <a:gradFill>
            <a:gsLst>
              <a:gs pos="0">
                <a:srgbClr val="5F82CA"/>
              </a:gs>
              <a:gs pos="50000">
                <a:srgbClr val="3C70CA"/>
              </a:gs>
              <a:gs pos="100000">
                <a:srgbClr val="2E60B9"/>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Flavor</a:t>
            </a:r>
            <a:endParaRPr sz="1400" b="0" i="0" u="none" strike="noStrike" cap="none">
              <a:solidFill>
                <a:srgbClr val="000000"/>
              </a:solidFill>
              <a:latin typeface="Arial"/>
              <a:ea typeface="Arial"/>
              <a:cs typeface="Arial"/>
              <a:sym typeface="Arial"/>
            </a:endParaRPr>
          </a:p>
        </p:txBody>
      </p:sp>
      <p:sp>
        <p:nvSpPr>
          <p:cNvPr id="410" name="Google Shape;410;g70c4b4b108_0_128"/>
          <p:cNvSpPr/>
          <p:nvPr/>
        </p:nvSpPr>
        <p:spPr>
          <a:xfrm>
            <a:off x="5123007" y="1769677"/>
            <a:ext cx="1233600" cy="545100"/>
          </a:xfrm>
          <a:prstGeom prst="roundRect">
            <a:avLst>
              <a:gd name="adj" fmla="val 16667"/>
            </a:avLst>
          </a:prstGeom>
          <a:gradFill>
            <a:gsLst>
              <a:gs pos="0">
                <a:srgbClr val="5F82CA"/>
              </a:gs>
              <a:gs pos="50000">
                <a:srgbClr val="3C70CA"/>
              </a:gs>
              <a:gs pos="100000">
                <a:srgbClr val="2E60B9"/>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Service</a:t>
            </a:r>
            <a:endParaRPr sz="1400" b="0" i="0" u="none" strike="noStrike" cap="none">
              <a:solidFill>
                <a:srgbClr val="000000"/>
              </a:solidFill>
              <a:latin typeface="Arial"/>
              <a:ea typeface="Arial"/>
              <a:cs typeface="Arial"/>
              <a:sym typeface="Arial"/>
            </a:endParaRPr>
          </a:p>
        </p:txBody>
      </p:sp>
      <p:sp>
        <p:nvSpPr>
          <p:cNvPr id="411" name="Google Shape;411;g70c4b4b108_0_128"/>
          <p:cNvSpPr/>
          <p:nvPr/>
        </p:nvSpPr>
        <p:spPr>
          <a:xfrm>
            <a:off x="4964720" y="1271829"/>
            <a:ext cx="2713500" cy="19716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2" name="Google Shape;412;g70c4b4b108_0_128"/>
          <p:cNvSpPr txBox="1"/>
          <p:nvPr/>
        </p:nvSpPr>
        <p:spPr>
          <a:xfrm>
            <a:off x="5316677" y="1360274"/>
            <a:ext cx="2271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SUGGESTIONS ON </a:t>
            </a:r>
            <a:endParaRPr sz="1400" b="0" i="0" u="none" strike="noStrike" cap="none">
              <a:solidFill>
                <a:srgbClr val="000000"/>
              </a:solidFill>
              <a:latin typeface="Arial"/>
              <a:ea typeface="Arial"/>
              <a:cs typeface="Arial"/>
              <a:sym typeface="Arial"/>
            </a:endParaRPr>
          </a:p>
        </p:txBody>
      </p:sp>
      <p:sp>
        <p:nvSpPr>
          <p:cNvPr id="413" name="Google Shape;413;g70c4b4b108_0_128"/>
          <p:cNvSpPr/>
          <p:nvPr/>
        </p:nvSpPr>
        <p:spPr>
          <a:xfrm>
            <a:off x="5687910" y="4599254"/>
            <a:ext cx="1233600" cy="545100"/>
          </a:xfrm>
          <a:prstGeom prst="roundRect">
            <a:avLst>
              <a:gd name="adj" fmla="val 16667"/>
            </a:avLst>
          </a:prstGeom>
          <a:gradFill>
            <a:gsLst>
              <a:gs pos="0">
                <a:srgbClr val="5F82CA"/>
              </a:gs>
              <a:gs pos="50000">
                <a:srgbClr val="3C70CA"/>
              </a:gs>
              <a:gs pos="100000">
                <a:srgbClr val="2E60B9"/>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Stars</a:t>
            </a:r>
            <a:endParaRPr sz="1400" b="0" i="0" u="none" strike="noStrike" cap="none">
              <a:solidFill>
                <a:srgbClr val="000000"/>
              </a:solidFill>
              <a:latin typeface="Arial"/>
              <a:ea typeface="Arial"/>
              <a:cs typeface="Arial"/>
              <a:sym typeface="Arial"/>
            </a:endParaRPr>
          </a:p>
        </p:txBody>
      </p:sp>
      <p:sp>
        <p:nvSpPr>
          <p:cNvPr id="414" name="Google Shape;414;g70c4b4b108_0_128"/>
          <p:cNvSpPr/>
          <p:nvPr/>
        </p:nvSpPr>
        <p:spPr>
          <a:xfrm>
            <a:off x="5419223" y="4108799"/>
            <a:ext cx="1826400" cy="1310700"/>
          </a:xfrm>
          <a:prstGeom prst="roundRect">
            <a:avLst>
              <a:gd name="adj" fmla="val 16667"/>
            </a:avLst>
          </a:prstGeom>
          <a:noFill/>
          <a:ln w="349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g70c4b4b108_0_128"/>
          <p:cNvSpPr txBox="1"/>
          <p:nvPr/>
        </p:nvSpPr>
        <p:spPr>
          <a:xfrm>
            <a:off x="5785558" y="4176756"/>
            <a:ext cx="2271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PREDICT</a:t>
            </a:r>
            <a:endParaRPr sz="1400" b="0" i="0" u="none" strike="noStrike" cap="none">
              <a:solidFill>
                <a:srgbClr val="000000"/>
              </a:solidFill>
              <a:latin typeface="Arial"/>
              <a:ea typeface="Arial"/>
              <a:cs typeface="Arial"/>
              <a:sym typeface="Arial"/>
            </a:endParaRPr>
          </a:p>
        </p:txBody>
      </p:sp>
      <p:sp>
        <p:nvSpPr>
          <p:cNvPr id="416" name="Google Shape;416;g70c4b4b108_0_128"/>
          <p:cNvSpPr txBox="1"/>
          <p:nvPr/>
        </p:nvSpPr>
        <p:spPr>
          <a:xfrm>
            <a:off x="6002102" y="5280817"/>
            <a:ext cx="6051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Trebuchet MS"/>
                <a:ea typeface="Trebuchet MS"/>
                <a:cs typeface="Trebuchet MS"/>
                <a:sym typeface="Trebuchet MS"/>
              </a:rPr>
              <a:t>+</a:t>
            </a:r>
            <a:endParaRPr sz="1400" b="0" i="0" u="none" strike="noStrike" cap="none">
              <a:solidFill>
                <a:srgbClr val="000000"/>
              </a:solidFill>
              <a:latin typeface="Arial"/>
              <a:ea typeface="Arial"/>
              <a:cs typeface="Arial"/>
              <a:sym typeface="Arial"/>
            </a:endParaRPr>
          </a:p>
        </p:txBody>
      </p:sp>
      <p:sp>
        <p:nvSpPr>
          <p:cNvPr id="417" name="Google Shape;417;g70c4b4b108_0_128"/>
          <p:cNvSpPr/>
          <p:nvPr/>
        </p:nvSpPr>
        <p:spPr>
          <a:xfrm>
            <a:off x="5715687" y="5909970"/>
            <a:ext cx="1233600" cy="545100"/>
          </a:xfrm>
          <a:prstGeom prst="roundRect">
            <a:avLst>
              <a:gd name="adj" fmla="val 16667"/>
            </a:avLst>
          </a:prstGeom>
          <a:gradFill>
            <a:gsLst>
              <a:gs pos="0">
                <a:srgbClr val="5F82CA"/>
              </a:gs>
              <a:gs pos="50000">
                <a:srgbClr val="3C70CA"/>
              </a:gs>
              <a:gs pos="100000">
                <a:srgbClr val="2E60B9"/>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Location</a:t>
            </a:r>
            <a:endParaRPr sz="1400" b="0" i="0" u="none" strike="noStrike" cap="none">
              <a:solidFill>
                <a:srgbClr val="000000"/>
              </a:solidFill>
              <a:latin typeface="Arial"/>
              <a:ea typeface="Arial"/>
              <a:cs typeface="Arial"/>
              <a:sym typeface="Arial"/>
            </a:endParaRPr>
          </a:p>
        </p:txBody>
      </p:sp>
      <p:cxnSp>
        <p:nvCxnSpPr>
          <p:cNvPr id="418" name="Google Shape;418;g70c4b4b108_0_128"/>
          <p:cNvCxnSpPr/>
          <p:nvPr/>
        </p:nvCxnSpPr>
        <p:spPr>
          <a:xfrm>
            <a:off x="7919049" y="2444366"/>
            <a:ext cx="1160700" cy="1664400"/>
          </a:xfrm>
          <a:prstGeom prst="straightConnector1">
            <a:avLst/>
          </a:prstGeom>
          <a:noFill/>
          <a:ln w="31750" cap="flat" cmpd="sng">
            <a:solidFill>
              <a:srgbClr val="7F7F7F"/>
            </a:solidFill>
            <a:prstDash val="solid"/>
            <a:miter lim="800000"/>
            <a:headEnd type="none" w="sm" len="sm"/>
            <a:tailEnd type="triangle" w="med" len="med"/>
          </a:ln>
        </p:spPr>
      </p:cxnSp>
      <p:cxnSp>
        <p:nvCxnSpPr>
          <p:cNvPr id="419" name="Google Shape;419;g70c4b4b108_0_128"/>
          <p:cNvCxnSpPr/>
          <p:nvPr/>
        </p:nvCxnSpPr>
        <p:spPr>
          <a:xfrm rot="10800000" flipH="1">
            <a:off x="7614686" y="4599226"/>
            <a:ext cx="1465200" cy="898500"/>
          </a:xfrm>
          <a:prstGeom prst="straightConnector1">
            <a:avLst/>
          </a:prstGeom>
          <a:noFill/>
          <a:ln w="31750" cap="flat" cmpd="sng">
            <a:solidFill>
              <a:srgbClr val="7F7F7F"/>
            </a:solidFill>
            <a:prstDash val="solid"/>
            <a:miter lim="800000"/>
            <a:headEnd type="none" w="sm" len="sm"/>
            <a:tailEnd type="triangle" w="med" len="med"/>
          </a:ln>
        </p:spPr>
      </p:cxnSp>
      <p:cxnSp>
        <p:nvCxnSpPr>
          <p:cNvPr id="420" name="Google Shape;420;g70c4b4b108_0_128"/>
          <p:cNvCxnSpPr/>
          <p:nvPr/>
        </p:nvCxnSpPr>
        <p:spPr>
          <a:xfrm>
            <a:off x="7903393" y="2444366"/>
            <a:ext cx="1176300" cy="0"/>
          </a:xfrm>
          <a:prstGeom prst="straightConnector1">
            <a:avLst/>
          </a:prstGeom>
          <a:noFill/>
          <a:ln w="31750" cap="flat" cmpd="sng">
            <a:solidFill>
              <a:srgbClr val="7F7F7F"/>
            </a:solidFill>
            <a:prstDash val="solid"/>
            <a:miter lim="800000"/>
            <a:headEnd type="none" w="sm" len="sm"/>
            <a:tailEnd type="triangle" w="med" len="med"/>
          </a:ln>
        </p:spPr>
      </p:cxnSp>
      <p:sp>
        <p:nvSpPr>
          <p:cNvPr id="421" name="Google Shape;421;g70c4b4b108_0_128"/>
          <p:cNvSpPr/>
          <p:nvPr/>
        </p:nvSpPr>
        <p:spPr>
          <a:xfrm>
            <a:off x="4228726" y="1855116"/>
            <a:ext cx="310500" cy="4038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2" name="Google Shape;422;g70c4b4b108_0_128"/>
          <p:cNvSpPr/>
          <p:nvPr/>
        </p:nvSpPr>
        <p:spPr>
          <a:xfrm>
            <a:off x="4209776" y="4472733"/>
            <a:ext cx="885300" cy="4038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3" name="Google Shape;423;g70c4b4b108_0_128"/>
          <p:cNvSpPr txBox="1"/>
          <p:nvPr/>
        </p:nvSpPr>
        <p:spPr>
          <a:xfrm>
            <a:off x="8155450" y="1983250"/>
            <a:ext cx="790200" cy="29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Insights</a:t>
            </a:r>
            <a:endParaRPr sz="1400" b="0" i="0" u="none" strike="noStrike" cap="none">
              <a:solidFill>
                <a:srgbClr val="000000"/>
              </a:solidFill>
              <a:latin typeface="Calibri"/>
              <a:ea typeface="Calibri"/>
              <a:cs typeface="Calibri"/>
              <a:sym typeface="Calibri"/>
            </a:endParaRPr>
          </a:p>
        </p:txBody>
      </p:sp>
      <p:sp>
        <p:nvSpPr>
          <p:cNvPr id="424" name="Google Shape;424;g70c4b4b108_0_128"/>
          <p:cNvSpPr txBox="1"/>
          <p:nvPr/>
        </p:nvSpPr>
        <p:spPr>
          <a:xfrm>
            <a:off x="7756100" y="3114750"/>
            <a:ext cx="790200" cy="29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Insights</a:t>
            </a:r>
            <a:endParaRPr sz="1400" b="0" i="0" u="none" strike="noStrike" cap="none">
              <a:solidFill>
                <a:srgbClr val="000000"/>
              </a:solidFill>
              <a:latin typeface="Calibri"/>
              <a:ea typeface="Calibri"/>
              <a:cs typeface="Calibri"/>
              <a:sym typeface="Calibri"/>
            </a:endParaRPr>
          </a:p>
        </p:txBody>
      </p:sp>
      <p:sp>
        <p:nvSpPr>
          <p:cNvPr id="425" name="Google Shape;425;g70c4b4b108_0_128"/>
          <p:cNvSpPr txBox="1"/>
          <p:nvPr/>
        </p:nvSpPr>
        <p:spPr>
          <a:xfrm>
            <a:off x="7790063" y="4614025"/>
            <a:ext cx="790200" cy="29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Insights</a:t>
            </a:r>
            <a:endParaRPr sz="1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4758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
          <p:cNvSpPr/>
          <p:nvPr/>
        </p:nvSpPr>
        <p:spPr>
          <a:xfrm>
            <a:off x="714908" y="381850"/>
            <a:ext cx="6096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Trebuchet MS"/>
                <a:ea typeface="Trebuchet MS"/>
                <a:cs typeface="Trebuchet MS"/>
                <a:sym typeface="Trebuchet MS"/>
              </a:rPr>
              <a:t>Evaluation Metrics</a:t>
            </a:r>
            <a:endParaRPr sz="3200" b="1" i="0" u="none" strike="noStrike" cap="none">
              <a:solidFill>
                <a:srgbClr val="C00000"/>
              </a:solidFill>
              <a:latin typeface="Trebuchet MS"/>
              <a:ea typeface="Trebuchet MS"/>
              <a:cs typeface="Trebuchet MS"/>
              <a:sym typeface="Trebuchet MS"/>
            </a:endParaRPr>
          </a:p>
        </p:txBody>
      </p:sp>
      <p:sp>
        <p:nvSpPr>
          <p:cNvPr id="431" name="Google Shape;431;p5"/>
          <p:cNvSpPr/>
          <p:nvPr/>
        </p:nvSpPr>
        <p:spPr>
          <a:xfrm>
            <a:off x="254832" y="381850"/>
            <a:ext cx="269823" cy="56962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2" name="Google Shape;432;p5"/>
          <p:cNvPicPr preferRelativeResize="0"/>
          <p:nvPr/>
        </p:nvPicPr>
        <p:blipFill rotWithShape="1">
          <a:blip r:embed="rId3">
            <a:alphaModFix/>
          </a:blip>
          <a:srcRect/>
          <a:stretch/>
        </p:blipFill>
        <p:spPr>
          <a:xfrm>
            <a:off x="11487150" y="6151325"/>
            <a:ext cx="704850" cy="714375"/>
          </a:xfrm>
          <a:prstGeom prst="rect">
            <a:avLst/>
          </a:prstGeom>
          <a:noFill/>
          <a:ln>
            <a:noFill/>
          </a:ln>
        </p:spPr>
      </p:pic>
      <p:pic>
        <p:nvPicPr>
          <p:cNvPr id="433" name="Google Shape;433;p5"/>
          <p:cNvPicPr preferRelativeResize="0"/>
          <p:nvPr/>
        </p:nvPicPr>
        <p:blipFill rotWithShape="1">
          <a:blip r:embed="rId4">
            <a:alphaModFix/>
          </a:blip>
          <a:srcRect/>
          <a:stretch/>
        </p:blipFill>
        <p:spPr>
          <a:xfrm>
            <a:off x="1299725" y="1142200"/>
            <a:ext cx="9218976" cy="4647075"/>
          </a:xfrm>
          <a:prstGeom prst="rect">
            <a:avLst/>
          </a:prstGeom>
          <a:noFill/>
          <a:ln>
            <a:noFill/>
          </a:ln>
        </p:spPr>
      </p:pic>
    </p:spTree>
    <p:extLst>
      <p:ext uri="{BB962C8B-B14F-4D97-AF65-F5344CB8AC3E}">
        <p14:creationId xmlns:p14="http://schemas.microsoft.com/office/powerpoint/2010/main" val="328668892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3492</TotalTime>
  <Words>586</Words>
  <Application>Microsoft Macintosh PowerPoint</Application>
  <PresentationFormat>Widescreen</PresentationFormat>
  <Paragraphs>150</Paragraphs>
  <Slides>26</Slides>
  <Notes>26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26</vt:i4>
      </vt:variant>
    </vt:vector>
  </HeadingPairs>
  <TitlesOfParts>
    <vt:vector size="31" baseType="lpstr">
      <vt:lpstr>Calibri</vt:lpstr>
      <vt:lpstr>Arial</vt:lpstr>
      <vt:lpstr>Trebuchet MS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freya Long</dc:creator>
  <cp:lastModifiedBy>吴 倩倩</cp:lastModifiedBy>
  <cp:revision>21</cp:revision>
  <dcterms:created xsi:type="dcterms:W3CDTF">2019-11-12T08:25:35Z</dcterms:created>
  <dcterms:modified xsi:type="dcterms:W3CDTF">2020-09-18T02:33:22Z</dcterms:modified>
</cp:coreProperties>
</file>